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2" r:id="rId1"/>
  </p:sldMasterIdLst>
  <p:notesMasterIdLst>
    <p:notesMasterId r:id="rId28"/>
  </p:notesMasterIdLst>
  <p:handoutMasterIdLst>
    <p:handoutMasterId r:id="rId29"/>
  </p:handoutMasterIdLst>
  <p:sldIdLst>
    <p:sldId id="256" r:id="rId2"/>
    <p:sldId id="257" r:id="rId3"/>
    <p:sldId id="284" r:id="rId4"/>
    <p:sldId id="305" r:id="rId5"/>
    <p:sldId id="306" r:id="rId6"/>
    <p:sldId id="307" r:id="rId7"/>
    <p:sldId id="316" r:id="rId8"/>
    <p:sldId id="308" r:id="rId9"/>
    <p:sldId id="310" r:id="rId10"/>
    <p:sldId id="311" r:id="rId11"/>
    <p:sldId id="312" r:id="rId12"/>
    <p:sldId id="313" r:id="rId13"/>
    <p:sldId id="296" r:id="rId14"/>
    <p:sldId id="317" r:id="rId15"/>
    <p:sldId id="319" r:id="rId16"/>
    <p:sldId id="320" r:id="rId17"/>
    <p:sldId id="321" r:id="rId18"/>
    <p:sldId id="322" r:id="rId19"/>
    <p:sldId id="314" r:id="rId20"/>
    <p:sldId id="298" r:id="rId21"/>
    <p:sldId id="300" r:id="rId22"/>
    <p:sldId id="302" r:id="rId23"/>
    <p:sldId id="315" r:id="rId24"/>
    <p:sldId id="304" r:id="rId25"/>
    <p:sldId id="303" r:id="rId26"/>
    <p:sldId id="283"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51"/>
    <a:srgbClr val="1E2785"/>
    <a:srgbClr val="B72E91"/>
    <a:srgbClr val="293B97"/>
    <a:srgbClr val="313131"/>
    <a:srgbClr val="1E297F"/>
    <a:srgbClr val="424242"/>
    <a:srgbClr val="F4F4F4"/>
    <a:srgbClr val="F4F498"/>
    <a:srgbClr val="98989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40" autoAdjust="0"/>
    <p:restoredTop sz="93953" autoAdjust="0"/>
  </p:normalViewPr>
  <p:slideViewPr>
    <p:cSldViewPr snapToGrid="0" snapToObjects="1">
      <p:cViewPr varScale="1">
        <p:scale>
          <a:sx n="62" d="100"/>
          <a:sy n="62" d="100"/>
        </p:scale>
        <p:origin x="54" y="40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5" d="100"/>
          <a:sy n="85" d="100"/>
        </p:scale>
        <p:origin x="-377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Daina_Kalnina\Desktop\P_project_Marzena\Elinas_Sagatavotie_materiali_\Elina_2014-2017_%20Udens_paliekosais_piesarnojums_2017.xls"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lv-LV" dirty="0"/>
              <a:t>Remaining total phosphorous in wastewater efflents at biggest aglomerations in Latvia (tonns per year)</a:t>
            </a:r>
          </a:p>
        </c:rich>
      </c:tx>
      <c:layout/>
      <c:overlay val="0"/>
    </c:title>
    <c:autoTitleDeleted val="0"/>
    <c:view3D>
      <c:rotX val="15"/>
      <c:rotY val="20"/>
      <c:depthPercent val="100"/>
      <c:rAngAx val="1"/>
    </c:view3D>
    <c:floor>
      <c:thickness val="0"/>
    </c:floor>
    <c:sideWall>
      <c:thickness val="0"/>
    </c:sideWall>
    <c:backWall>
      <c:thickness val="0"/>
    </c:backWall>
    <c:plotArea>
      <c:layout/>
      <c:bar3DChart>
        <c:barDir val="col"/>
        <c:grouping val="standard"/>
        <c:varyColors val="0"/>
        <c:ser>
          <c:idx val="1"/>
          <c:order val="0"/>
          <c:tx>
            <c:v>Daugavpils</c:v>
          </c:tx>
          <c:invertIfNegative val="0"/>
          <c:dLbls>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'[Elina_2014-2017_ Udens_paliekosais_piesarnojums_2017.xls]2017'!$L$22:$L$26</c:f>
              <c:numCache>
                <c:formatCode>General</c:formatCode>
                <c:ptCount val="5"/>
                <c:pt idx="0">
                  <c:v>2013</c:v>
                </c:pt>
                <c:pt idx="1">
                  <c:v>2014</c:v>
                </c:pt>
                <c:pt idx="2">
                  <c:v>2015</c:v>
                </c:pt>
                <c:pt idx="3">
                  <c:v>2016</c:v>
                </c:pt>
                <c:pt idx="4">
                  <c:v>2017</c:v>
                </c:pt>
              </c:numCache>
            </c:numRef>
          </c:cat>
          <c:val>
            <c:numRef>
              <c:f>'[Elina_2014-2017_ Udens_paliekosais_piesarnojums_2017.xls]2017'!$Q$22:$Q$26</c:f>
              <c:numCache>
                <c:formatCode>0.00</c:formatCode>
                <c:ptCount val="5"/>
                <c:pt idx="0">
                  <c:v>3.0999140000000001</c:v>
                </c:pt>
                <c:pt idx="1">
                  <c:v>2.5230269999999999</c:v>
                </c:pt>
                <c:pt idx="2">
                  <c:v>2.7228300000000001</c:v>
                </c:pt>
                <c:pt idx="3">
                  <c:v>2.9111549999999999</c:v>
                </c:pt>
                <c:pt idx="4">
                  <c:v>3.6925659999999998</c:v>
                </c:pt>
              </c:numCache>
            </c:numRef>
          </c:val>
          <c:extLst>
            <c:ext xmlns:c16="http://schemas.microsoft.com/office/drawing/2014/chart" uri="{C3380CC4-5D6E-409C-BE32-E72D297353CC}">
              <c16:uniqueId val="{00000000-A623-4896-A2C9-0920E4DE5BEA}"/>
            </c:ext>
          </c:extLst>
        </c:ser>
        <c:ser>
          <c:idx val="2"/>
          <c:order val="1"/>
          <c:tx>
            <c:v>Liepaja</c:v>
          </c:tx>
          <c:invertIfNegative val="0"/>
          <c:dLbls>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'[Elina_2014-2017_ Udens_paliekosais_piesarnojums_2017.xls]2017'!$L$22:$L$26</c:f>
              <c:numCache>
                <c:formatCode>General</c:formatCode>
                <c:ptCount val="5"/>
                <c:pt idx="0">
                  <c:v>2013</c:v>
                </c:pt>
                <c:pt idx="1">
                  <c:v>2014</c:v>
                </c:pt>
                <c:pt idx="2">
                  <c:v>2015</c:v>
                </c:pt>
                <c:pt idx="3">
                  <c:v>2016</c:v>
                </c:pt>
                <c:pt idx="4">
                  <c:v>2017</c:v>
                </c:pt>
              </c:numCache>
            </c:numRef>
          </c:cat>
          <c:val>
            <c:numRef>
              <c:f>'[Elina_2014-2017_ Udens_paliekosais_piesarnojums_2017.xls]2017'!$T$22:$T$26</c:f>
              <c:numCache>
                <c:formatCode>0.00</c:formatCode>
                <c:ptCount val="5"/>
                <c:pt idx="0">
                  <c:v>1.3019000000000001</c:v>
                </c:pt>
                <c:pt idx="1">
                  <c:v>1.0689</c:v>
                </c:pt>
                <c:pt idx="2">
                  <c:v>2.2370999999999999</c:v>
                </c:pt>
                <c:pt idx="3">
                  <c:v>2.2530000000000001</c:v>
                </c:pt>
                <c:pt idx="4">
                  <c:v>2.4173</c:v>
                </c:pt>
              </c:numCache>
            </c:numRef>
          </c:val>
          <c:extLst>
            <c:ext xmlns:c16="http://schemas.microsoft.com/office/drawing/2014/chart" uri="{C3380CC4-5D6E-409C-BE32-E72D297353CC}">
              <c16:uniqueId val="{00000001-A623-4896-A2C9-0920E4DE5BEA}"/>
            </c:ext>
          </c:extLst>
        </c:ser>
        <c:ser>
          <c:idx val="3"/>
          <c:order val="2"/>
          <c:tx>
            <c:v>Ventspils</c:v>
          </c:tx>
          <c:invertIfNegative val="0"/>
          <c:dLbls>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'[Elina_2014-2017_ Udens_paliekosais_piesarnojums_2017.xls]2017'!$L$22:$L$26</c:f>
              <c:numCache>
                <c:formatCode>General</c:formatCode>
                <c:ptCount val="5"/>
                <c:pt idx="0">
                  <c:v>2013</c:v>
                </c:pt>
                <c:pt idx="1">
                  <c:v>2014</c:v>
                </c:pt>
                <c:pt idx="2">
                  <c:v>2015</c:v>
                </c:pt>
                <c:pt idx="3">
                  <c:v>2016</c:v>
                </c:pt>
                <c:pt idx="4">
                  <c:v>2017</c:v>
                </c:pt>
              </c:numCache>
            </c:numRef>
          </c:cat>
          <c:val>
            <c:numRef>
              <c:f>'[Elina_2014-2017_ Udens_paliekosais_piesarnojums_2017.xls]2017'!$Z$22:$Z$26</c:f>
              <c:numCache>
                <c:formatCode>0.00</c:formatCode>
                <c:ptCount val="5"/>
                <c:pt idx="0">
                  <c:v>2.79</c:v>
                </c:pt>
                <c:pt idx="1">
                  <c:v>2.7919999999999998</c:v>
                </c:pt>
                <c:pt idx="2">
                  <c:v>1.7509999999999999</c:v>
                </c:pt>
                <c:pt idx="3">
                  <c:v>0.49299999999999999</c:v>
                </c:pt>
                <c:pt idx="4">
                  <c:v>0.99199999999999999</c:v>
                </c:pt>
              </c:numCache>
            </c:numRef>
          </c:val>
          <c:extLst>
            <c:ext xmlns:c16="http://schemas.microsoft.com/office/drawing/2014/chart" uri="{C3380CC4-5D6E-409C-BE32-E72D297353CC}">
              <c16:uniqueId val="{00000002-A623-4896-A2C9-0920E4DE5BEA}"/>
            </c:ext>
          </c:extLst>
        </c:ser>
        <c:ser>
          <c:idx val="4"/>
          <c:order val="3"/>
          <c:tx>
            <c:v>Valmiera</c:v>
          </c:tx>
          <c:invertIfNegative val="0"/>
          <c:dLbls>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'[Elina_2014-2017_ Udens_paliekosais_piesarnojums_2017.xls]2017'!$L$22:$L$26</c:f>
              <c:numCache>
                <c:formatCode>General</c:formatCode>
                <c:ptCount val="5"/>
                <c:pt idx="0">
                  <c:v>2013</c:v>
                </c:pt>
                <c:pt idx="1">
                  <c:v>2014</c:v>
                </c:pt>
                <c:pt idx="2">
                  <c:v>2015</c:v>
                </c:pt>
                <c:pt idx="3">
                  <c:v>2016</c:v>
                </c:pt>
                <c:pt idx="4">
                  <c:v>2017</c:v>
                </c:pt>
              </c:numCache>
            </c:numRef>
          </c:cat>
          <c:val>
            <c:numRef>
              <c:f>'[Elina_2014-2017_ Udens_paliekosais_piesarnojums_2017.xls]2017'!$AC$22:$AC$26</c:f>
              <c:numCache>
                <c:formatCode>0.00</c:formatCode>
                <c:ptCount val="5"/>
                <c:pt idx="0">
                  <c:v>3.44679</c:v>
                </c:pt>
                <c:pt idx="1">
                  <c:v>3.5043000000000002</c:v>
                </c:pt>
                <c:pt idx="2">
                  <c:v>2.5670799999999998</c:v>
                </c:pt>
                <c:pt idx="3">
                  <c:v>2.7423000000000002</c:v>
                </c:pt>
                <c:pt idx="4">
                  <c:v>2.5181</c:v>
                </c:pt>
              </c:numCache>
            </c:numRef>
          </c:val>
          <c:extLst>
            <c:ext xmlns:c16="http://schemas.microsoft.com/office/drawing/2014/chart" uri="{C3380CC4-5D6E-409C-BE32-E72D297353CC}">
              <c16:uniqueId val="{00000003-A623-4896-A2C9-0920E4DE5BEA}"/>
            </c:ext>
          </c:extLst>
        </c:ser>
        <c:ser>
          <c:idx val="5"/>
          <c:order val="4"/>
          <c:tx>
            <c:v>Jelgava</c:v>
          </c:tx>
          <c:invertIfNegative val="0"/>
          <c:dLbls>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'[Elina_2014-2017_ Udens_paliekosais_piesarnojums_2017.xls]2017'!$L$22:$L$26</c:f>
              <c:numCache>
                <c:formatCode>General</c:formatCode>
                <c:ptCount val="5"/>
                <c:pt idx="0">
                  <c:v>2013</c:v>
                </c:pt>
                <c:pt idx="1">
                  <c:v>2014</c:v>
                </c:pt>
                <c:pt idx="2">
                  <c:v>2015</c:v>
                </c:pt>
                <c:pt idx="3">
                  <c:v>2016</c:v>
                </c:pt>
                <c:pt idx="4">
                  <c:v>2017</c:v>
                </c:pt>
              </c:numCache>
            </c:numRef>
          </c:cat>
          <c:val>
            <c:numRef>
              <c:f>'[Elina_2014-2017_ Udens_paliekosais_piesarnojums_2017.xls]2017'!$AF$22:$AF$26</c:f>
              <c:numCache>
                <c:formatCode>0.00</c:formatCode>
                <c:ptCount val="5"/>
                <c:pt idx="0">
                  <c:v>1.6145</c:v>
                </c:pt>
                <c:pt idx="1">
                  <c:v>0.95440000000000003</c:v>
                </c:pt>
                <c:pt idx="2">
                  <c:v>0.1179</c:v>
                </c:pt>
                <c:pt idx="3">
                  <c:v>1.0842700000000001</c:v>
                </c:pt>
                <c:pt idx="4">
                  <c:v>1.02466575</c:v>
                </c:pt>
              </c:numCache>
            </c:numRef>
          </c:val>
          <c:extLst>
            <c:ext xmlns:c16="http://schemas.microsoft.com/office/drawing/2014/chart" uri="{C3380CC4-5D6E-409C-BE32-E72D297353CC}">
              <c16:uniqueId val="{00000004-A623-4896-A2C9-0920E4DE5BEA}"/>
            </c:ext>
          </c:extLst>
        </c:ser>
        <c:ser>
          <c:idx val="0"/>
          <c:order val="5"/>
          <c:tx>
            <c:v>Riga</c:v>
          </c:tx>
          <c:invertIfNegative val="0"/>
          <c:dLbls>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'[Elina_2014-2017_ Udens_paliekosais_piesarnojums_2017.xls]2017'!$L$22:$L$26</c:f>
              <c:numCache>
                <c:formatCode>General</c:formatCode>
                <c:ptCount val="5"/>
                <c:pt idx="0">
                  <c:v>2013</c:v>
                </c:pt>
                <c:pt idx="1">
                  <c:v>2014</c:v>
                </c:pt>
                <c:pt idx="2">
                  <c:v>2015</c:v>
                </c:pt>
                <c:pt idx="3">
                  <c:v>2016</c:v>
                </c:pt>
                <c:pt idx="4">
                  <c:v>2017</c:v>
                </c:pt>
              </c:numCache>
            </c:numRef>
          </c:cat>
          <c:val>
            <c:numRef>
              <c:f>'[Elina_2014-2017_ Udens_paliekosais_piesarnojums_2017.xls]2017'!$N$22:$N$26</c:f>
              <c:numCache>
                <c:formatCode>0.00</c:formatCode>
                <c:ptCount val="5"/>
                <c:pt idx="0">
                  <c:v>63.878869999999999</c:v>
                </c:pt>
                <c:pt idx="1">
                  <c:v>65.66046</c:v>
                </c:pt>
                <c:pt idx="2">
                  <c:v>70.643069999999994</c:v>
                </c:pt>
                <c:pt idx="3">
                  <c:v>59.188686820000001</c:v>
                </c:pt>
                <c:pt idx="4">
                  <c:v>58.634092099999997</c:v>
                </c:pt>
              </c:numCache>
            </c:numRef>
          </c:val>
          <c:extLst>
            <c:ext xmlns:c16="http://schemas.microsoft.com/office/drawing/2014/chart" uri="{C3380CC4-5D6E-409C-BE32-E72D297353CC}">
              <c16:uniqueId val="{00000005-A623-4896-A2C9-0920E4DE5BEA}"/>
            </c:ext>
          </c:extLst>
        </c:ser>
        <c:dLbls>
          <c:showLegendKey val="0"/>
          <c:showVal val="0"/>
          <c:showCatName val="0"/>
          <c:showSerName val="0"/>
          <c:showPercent val="0"/>
          <c:showBubbleSize val="0"/>
        </c:dLbls>
        <c:gapWidth val="150"/>
        <c:shape val="cylinder"/>
        <c:axId val="407328320"/>
        <c:axId val="1"/>
        <c:axId val="2"/>
      </c:bar3DChart>
      <c:catAx>
        <c:axId val="407328320"/>
        <c:scaling>
          <c:orientation val="minMax"/>
        </c:scaling>
        <c:delete val="0"/>
        <c:axPos val="b"/>
        <c:title>
          <c:tx>
            <c:rich>
              <a:bodyPr/>
              <a:lstStyle/>
              <a:p>
                <a:pPr>
                  <a:defRPr/>
                </a:pPr>
                <a:r>
                  <a:rPr lang="lv-LV"/>
                  <a:t>Year</a:t>
                </a:r>
              </a:p>
            </c:rich>
          </c:tx>
          <c:layout/>
          <c:overlay val="0"/>
        </c:title>
        <c:numFmt formatCode="General" sourceLinked="1"/>
        <c:majorTickMark val="none"/>
        <c:minorTickMark val="none"/>
        <c:tickLblPos val="nextTo"/>
        <c:crossAx val="1"/>
        <c:crosses val="autoZero"/>
        <c:auto val="1"/>
        <c:lblAlgn val="ctr"/>
        <c:lblOffset val="100"/>
        <c:noMultiLvlLbl val="0"/>
      </c:catAx>
      <c:valAx>
        <c:axId val="1"/>
        <c:scaling>
          <c:orientation val="minMax"/>
        </c:scaling>
        <c:delete val="0"/>
        <c:axPos val="l"/>
        <c:majorGridlines/>
        <c:title>
          <c:tx>
            <c:rich>
              <a:bodyPr/>
              <a:lstStyle/>
              <a:p>
                <a:pPr>
                  <a:defRPr/>
                </a:pPr>
                <a:r>
                  <a:rPr lang="lv-LV"/>
                  <a:t>Ptot,</a:t>
                </a:r>
                <a:r>
                  <a:rPr lang="lv-LV" baseline="0"/>
                  <a:t> t/year</a:t>
                </a:r>
                <a:endParaRPr lang="lv-LV"/>
              </a:p>
            </c:rich>
          </c:tx>
          <c:layout/>
          <c:overlay val="0"/>
        </c:title>
        <c:numFmt formatCode="0.00" sourceLinked="1"/>
        <c:majorTickMark val="out"/>
        <c:minorTickMark val="none"/>
        <c:tickLblPos val="nextTo"/>
        <c:crossAx val="407328320"/>
        <c:crosses val="autoZero"/>
        <c:crossBetween val="between"/>
      </c:valAx>
      <c:serAx>
        <c:axId val="2"/>
        <c:scaling>
          <c:orientation val="minMax"/>
        </c:scaling>
        <c:delete val="1"/>
        <c:axPos val="b"/>
        <c:majorTickMark val="out"/>
        <c:minorTickMark val="none"/>
        <c:tickLblPos val="nextTo"/>
        <c:crossAx val="1"/>
        <c:crosses val="autoZero"/>
      </c:serAx>
      <c:spPr>
        <a:noFill/>
        <a:ln w="25400">
          <a:noFill/>
        </a:ln>
      </c:spPr>
    </c:plotArea>
    <c:legend>
      <c:legendPos val="b"/>
      <c:layout>
        <c:manualLayout>
          <c:xMode val="edge"/>
          <c:yMode val="edge"/>
          <c:x val="3.6649430524695464E-2"/>
          <c:y val="0.93513019963413668"/>
          <c:w val="0.89895948312052665"/>
          <c:h val="4.8708184204247162E-2"/>
        </c:manualLayout>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lv-LV" dirty="0"/>
              <a:t>Ammount of produced sludge in</a:t>
            </a:r>
            <a:r>
              <a:rPr lang="lv-LV" baseline="0" dirty="0"/>
              <a:t> biggest aglomerations</a:t>
            </a:r>
            <a:endParaRPr lang="lv-LV" dirty="0"/>
          </a:p>
        </c:rich>
      </c:tx>
      <c:layout/>
      <c:overlay val="0"/>
    </c:title>
    <c:autoTitleDeleted val="0"/>
    <c:plotArea>
      <c:layout/>
      <c:barChart>
        <c:barDir val="col"/>
        <c:grouping val="clustered"/>
        <c:varyColors val="0"/>
        <c:ser>
          <c:idx val="1"/>
          <c:order val="0"/>
          <c:tx>
            <c:v>Daugavpils</c:v>
          </c:tx>
          <c:invertIfNegative val="0"/>
          <c:cat>
            <c:numRef>
              <c:f>'Sarazotais apjoms'!$G$19:$G$23</c:f>
              <c:numCache>
                <c:formatCode>General</c:formatCode>
                <c:ptCount val="5"/>
                <c:pt idx="0">
                  <c:v>2013</c:v>
                </c:pt>
                <c:pt idx="1">
                  <c:v>2014</c:v>
                </c:pt>
                <c:pt idx="2">
                  <c:v>2015</c:v>
                </c:pt>
                <c:pt idx="3">
                  <c:v>2016</c:v>
                </c:pt>
                <c:pt idx="4">
                  <c:v>2017</c:v>
                </c:pt>
              </c:numCache>
            </c:numRef>
          </c:cat>
          <c:val>
            <c:numRef>
              <c:f>'Sarazotais apjoms'!$K$19:$K$23</c:f>
              <c:numCache>
                <c:formatCode>0.00</c:formatCode>
                <c:ptCount val="5"/>
                <c:pt idx="0">
                  <c:v>1503.5170000000001</c:v>
                </c:pt>
                <c:pt idx="1">
                  <c:v>1367.5139999999999</c:v>
                </c:pt>
                <c:pt idx="2">
                  <c:v>1391.5840000000001</c:v>
                </c:pt>
                <c:pt idx="3">
                  <c:v>1305.0709999999999</c:v>
                </c:pt>
                <c:pt idx="4">
                  <c:v>1438.992</c:v>
                </c:pt>
              </c:numCache>
            </c:numRef>
          </c:val>
          <c:extLst>
            <c:ext xmlns:c16="http://schemas.microsoft.com/office/drawing/2014/chart" uri="{C3380CC4-5D6E-409C-BE32-E72D297353CC}">
              <c16:uniqueId val="{00000000-19EC-4AD5-A9B2-A544BF02FC4D}"/>
            </c:ext>
          </c:extLst>
        </c:ser>
        <c:ser>
          <c:idx val="2"/>
          <c:order val="1"/>
          <c:tx>
            <c:v>Jelgava</c:v>
          </c:tx>
          <c:invertIfNegative val="0"/>
          <c:cat>
            <c:numRef>
              <c:f>'Sarazotais apjoms'!$G$19:$G$23</c:f>
              <c:numCache>
                <c:formatCode>General</c:formatCode>
                <c:ptCount val="5"/>
                <c:pt idx="0">
                  <c:v>2013</c:v>
                </c:pt>
                <c:pt idx="1">
                  <c:v>2014</c:v>
                </c:pt>
                <c:pt idx="2">
                  <c:v>2015</c:v>
                </c:pt>
                <c:pt idx="3">
                  <c:v>2016</c:v>
                </c:pt>
                <c:pt idx="4">
                  <c:v>2017</c:v>
                </c:pt>
              </c:numCache>
            </c:numRef>
          </c:cat>
          <c:val>
            <c:numRef>
              <c:f>'Sarazotais apjoms'!$N$19:$N$23</c:f>
              <c:numCache>
                <c:formatCode>0.00</c:formatCode>
                <c:ptCount val="5"/>
                <c:pt idx="0">
                  <c:v>1130.905</c:v>
                </c:pt>
                <c:pt idx="1">
                  <c:v>1163.173</c:v>
                </c:pt>
                <c:pt idx="2">
                  <c:v>1142.2239999999999</c:v>
                </c:pt>
                <c:pt idx="3">
                  <c:v>1120.059</c:v>
                </c:pt>
                <c:pt idx="4">
                  <c:v>1140.9005</c:v>
                </c:pt>
              </c:numCache>
            </c:numRef>
          </c:val>
          <c:extLst>
            <c:ext xmlns:c16="http://schemas.microsoft.com/office/drawing/2014/chart" uri="{C3380CC4-5D6E-409C-BE32-E72D297353CC}">
              <c16:uniqueId val="{00000001-19EC-4AD5-A9B2-A544BF02FC4D}"/>
            </c:ext>
          </c:extLst>
        </c:ser>
        <c:ser>
          <c:idx val="3"/>
          <c:order val="2"/>
          <c:tx>
            <c:v>Jekabpils</c:v>
          </c:tx>
          <c:invertIfNegative val="0"/>
          <c:cat>
            <c:numRef>
              <c:f>'Sarazotais apjoms'!$G$19:$G$23</c:f>
              <c:numCache>
                <c:formatCode>General</c:formatCode>
                <c:ptCount val="5"/>
                <c:pt idx="0">
                  <c:v>2013</c:v>
                </c:pt>
                <c:pt idx="1">
                  <c:v>2014</c:v>
                </c:pt>
                <c:pt idx="2">
                  <c:v>2015</c:v>
                </c:pt>
                <c:pt idx="3">
                  <c:v>2016</c:v>
                </c:pt>
                <c:pt idx="4">
                  <c:v>2017</c:v>
                </c:pt>
              </c:numCache>
            </c:numRef>
          </c:cat>
          <c:val>
            <c:numRef>
              <c:f>'Sarazotais apjoms'!$Q$19:$Q$23</c:f>
              <c:numCache>
                <c:formatCode>0.00</c:formatCode>
                <c:ptCount val="5"/>
                <c:pt idx="0">
                  <c:v>98.094999999999999</c:v>
                </c:pt>
                <c:pt idx="1">
                  <c:v>46.96</c:v>
                </c:pt>
                <c:pt idx="2">
                  <c:v>271.18299999999999</c:v>
                </c:pt>
                <c:pt idx="3">
                  <c:v>257.46899999999999</c:v>
                </c:pt>
                <c:pt idx="4">
                  <c:v>171.6</c:v>
                </c:pt>
              </c:numCache>
            </c:numRef>
          </c:val>
          <c:extLst>
            <c:ext xmlns:c16="http://schemas.microsoft.com/office/drawing/2014/chart" uri="{C3380CC4-5D6E-409C-BE32-E72D297353CC}">
              <c16:uniqueId val="{00000002-19EC-4AD5-A9B2-A544BF02FC4D}"/>
            </c:ext>
          </c:extLst>
        </c:ser>
        <c:ser>
          <c:idx val="4"/>
          <c:order val="3"/>
          <c:tx>
            <c:v>Jurmala</c:v>
          </c:tx>
          <c:invertIfNegative val="0"/>
          <c:cat>
            <c:numRef>
              <c:f>'Sarazotais apjoms'!$G$19:$G$23</c:f>
              <c:numCache>
                <c:formatCode>General</c:formatCode>
                <c:ptCount val="5"/>
                <c:pt idx="0">
                  <c:v>2013</c:v>
                </c:pt>
                <c:pt idx="1">
                  <c:v>2014</c:v>
                </c:pt>
                <c:pt idx="2">
                  <c:v>2015</c:v>
                </c:pt>
                <c:pt idx="3">
                  <c:v>2016</c:v>
                </c:pt>
                <c:pt idx="4">
                  <c:v>2017</c:v>
                </c:pt>
              </c:numCache>
            </c:numRef>
          </c:cat>
          <c:val>
            <c:numRef>
              <c:f>'Sarazotais apjoms'!$T$19:$T$23</c:f>
              <c:numCache>
                <c:formatCode>0.00</c:formatCode>
                <c:ptCount val="5"/>
                <c:pt idx="0">
                  <c:v>673.98599999999999</c:v>
                </c:pt>
                <c:pt idx="1">
                  <c:v>566.23400000000004</c:v>
                </c:pt>
                <c:pt idx="2">
                  <c:v>536.01099999999997</c:v>
                </c:pt>
                <c:pt idx="3">
                  <c:v>631.73</c:v>
                </c:pt>
                <c:pt idx="4">
                  <c:v>582.21199999999999</c:v>
                </c:pt>
              </c:numCache>
            </c:numRef>
          </c:val>
          <c:extLst>
            <c:ext xmlns:c16="http://schemas.microsoft.com/office/drawing/2014/chart" uri="{C3380CC4-5D6E-409C-BE32-E72D297353CC}">
              <c16:uniqueId val="{00000003-19EC-4AD5-A9B2-A544BF02FC4D}"/>
            </c:ext>
          </c:extLst>
        </c:ser>
        <c:ser>
          <c:idx val="5"/>
          <c:order val="4"/>
          <c:tx>
            <c:v>Liepaja</c:v>
          </c:tx>
          <c:invertIfNegative val="0"/>
          <c:cat>
            <c:numRef>
              <c:f>'Sarazotais apjoms'!$G$19:$G$23</c:f>
              <c:numCache>
                <c:formatCode>General</c:formatCode>
                <c:ptCount val="5"/>
                <c:pt idx="0">
                  <c:v>2013</c:v>
                </c:pt>
                <c:pt idx="1">
                  <c:v>2014</c:v>
                </c:pt>
                <c:pt idx="2">
                  <c:v>2015</c:v>
                </c:pt>
                <c:pt idx="3">
                  <c:v>2016</c:v>
                </c:pt>
                <c:pt idx="4">
                  <c:v>2017</c:v>
                </c:pt>
              </c:numCache>
            </c:numRef>
          </c:cat>
          <c:val>
            <c:numRef>
              <c:f>'Sarazotais apjoms'!$W$19:$W$23</c:f>
              <c:numCache>
                <c:formatCode>0.00</c:formatCode>
                <c:ptCount val="5"/>
                <c:pt idx="0">
                  <c:v>712.32899999999995</c:v>
                </c:pt>
                <c:pt idx="1">
                  <c:v>698.96699999999998</c:v>
                </c:pt>
                <c:pt idx="2">
                  <c:v>694.82100000000003</c:v>
                </c:pt>
                <c:pt idx="3">
                  <c:v>690.70299999999997</c:v>
                </c:pt>
                <c:pt idx="4">
                  <c:v>925.19</c:v>
                </c:pt>
              </c:numCache>
            </c:numRef>
          </c:val>
          <c:extLst>
            <c:ext xmlns:c16="http://schemas.microsoft.com/office/drawing/2014/chart" uri="{C3380CC4-5D6E-409C-BE32-E72D297353CC}">
              <c16:uniqueId val="{00000004-19EC-4AD5-A9B2-A544BF02FC4D}"/>
            </c:ext>
          </c:extLst>
        </c:ser>
        <c:ser>
          <c:idx val="6"/>
          <c:order val="5"/>
          <c:tx>
            <c:v>Valmiera</c:v>
          </c:tx>
          <c:invertIfNegative val="0"/>
          <c:cat>
            <c:numRef>
              <c:f>'Sarazotais apjoms'!$G$19:$G$23</c:f>
              <c:numCache>
                <c:formatCode>General</c:formatCode>
                <c:ptCount val="5"/>
                <c:pt idx="0">
                  <c:v>2013</c:v>
                </c:pt>
                <c:pt idx="1">
                  <c:v>2014</c:v>
                </c:pt>
                <c:pt idx="2">
                  <c:v>2015</c:v>
                </c:pt>
                <c:pt idx="3">
                  <c:v>2016</c:v>
                </c:pt>
                <c:pt idx="4">
                  <c:v>2017</c:v>
                </c:pt>
              </c:numCache>
            </c:numRef>
          </c:cat>
          <c:val>
            <c:numRef>
              <c:f>'Sarazotais apjoms'!$Z$19:$Z$23</c:f>
              <c:numCache>
                <c:formatCode>0.00</c:formatCode>
                <c:ptCount val="5"/>
                <c:pt idx="0">
                  <c:v>973.37199999999996</c:v>
                </c:pt>
                <c:pt idx="1">
                  <c:v>878.46100000000001</c:v>
                </c:pt>
                <c:pt idx="2">
                  <c:v>1068.155</c:v>
                </c:pt>
                <c:pt idx="3">
                  <c:v>1819.989</c:v>
                </c:pt>
                <c:pt idx="4">
                  <c:v>983.58100000000002</c:v>
                </c:pt>
              </c:numCache>
            </c:numRef>
          </c:val>
          <c:extLst>
            <c:ext xmlns:c16="http://schemas.microsoft.com/office/drawing/2014/chart" uri="{C3380CC4-5D6E-409C-BE32-E72D297353CC}">
              <c16:uniqueId val="{00000005-19EC-4AD5-A9B2-A544BF02FC4D}"/>
            </c:ext>
          </c:extLst>
        </c:ser>
        <c:ser>
          <c:idx val="7"/>
          <c:order val="6"/>
          <c:tx>
            <c:v>Ventspils</c:v>
          </c:tx>
          <c:invertIfNegative val="0"/>
          <c:cat>
            <c:numRef>
              <c:f>'Sarazotais apjoms'!$G$19:$G$23</c:f>
              <c:numCache>
                <c:formatCode>General</c:formatCode>
                <c:ptCount val="5"/>
                <c:pt idx="0">
                  <c:v>2013</c:v>
                </c:pt>
                <c:pt idx="1">
                  <c:v>2014</c:v>
                </c:pt>
                <c:pt idx="2">
                  <c:v>2015</c:v>
                </c:pt>
                <c:pt idx="3">
                  <c:v>2016</c:v>
                </c:pt>
                <c:pt idx="4">
                  <c:v>2017</c:v>
                </c:pt>
              </c:numCache>
            </c:numRef>
          </c:cat>
          <c:val>
            <c:numRef>
              <c:f>'Sarazotais apjoms'!$AC$19:$AC$23</c:f>
              <c:numCache>
                <c:formatCode>0.00</c:formatCode>
                <c:ptCount val="5"/>
                <c:pt idx="0">
                  <c:v>1105</c:v>
                </c:pt>
                <c:pt idx="1">
                  <c:v>1044.1600000000001</c:v>
                </c:pt>
                <c:pt idx="2">
                  <c:v>1007.01</c:v>
                </c:pt>
                <c:pt idx="3">
                  <c:v>952.32</c:v>
                </c:pt>
                <c:pt idx="4">
                  <c:v>891.476</c:v>
                </c:pt>
              </c:numCache>
            </c:numRef>
          </c:val>
          <c:extLst>
            <c:ext xmlns:c16="http://schemas.microsoft.com/office/drawing/2014/chart" uri="{C3380CC4-5D6E-409C-BE32-E72D297353CC}">
              <c16:uniqueId val="{00000006-19EC-4AD5-A9B2-A544BF02FC4D}"/>
            </c:ext>
          </c:extLst>
        </c:ser>
        <c:dLbls>
          <c:showLegendKey val="0"/>
          <c:showVal val="0"/>
          <c:showCatName val="0"/>
          <c:showSerName val="0"/>
          <c:showPercent val="0"/>
          <c:showBubbleSize val="0"/>
        </c:dLbls>
        <c:gapWidth val="150"/>
        <c:axId val="1876776512"/>
        <c:axId val="1"/>
      </c:barChart>
      <c:catAx>
        <c:axId val="1876776512"/>
        <c:scaling>
          <c:orientation val="minMax"/>
        </c:scaling>
        <c:delete val="0"/>
        <c:axPos val="b"/>
        <c:title>
          <c:tx>
            <c:rich>
              <a:bodyPr/>
              <a:lstStyle/>
              <a:p>
                <a:pPr>
                  <a:defRPr/>
                </a:pPr>
                <a:r>
                  <a:rPr lang="lv-LV"/>
                  <a:t>Year</a:t>
                </a:r>
              </a:p>
            </c:rich>
          </c:tx>
          <c:layout/>
          <c:overlay val="0"/>
        </c:title>
        <c:numFmt formatCode="General" sourceLinked="1"/>
        <c:majorTickMark val="none"/>
        <c:minorTickMark val="none"/>
        <c:tickLblPos val="nextTo"/>
        <c:crossAx val="1"/>
        <c:crosses val="autoZero"/>
        <c:auto val="1"/>
        <c:lblAlgn val="ctr"/>
        <c:lblOffset val="100"/>
        <c:noMultiLvlLbl val="0"/>
      </c:catAx>
      <c:valAx>
        <c:axId val="1"/>
        <c:scaling>
          <c:orientation val="minMax"/>
        </c:scaling>
        <c:delete val="0"/>
        <c:axPos val="l"/>
        <c:majorGridlines/>
        <c:title>
          <c:tx>
            <c:rich>
              <a:bodyPr/>
              <a:lstStyle/>
              <a:p>
                <a:pPr>
                  <a:defRPr/>
                </a:pPr>
                <a:r>
                  <a:rPr lang="lv-LV"/>
                  <a:t>Tonns/year dry sludge</a:t>
                </a:r>
              </a:p>
            </c:rich>
          </c:tx>
          <c:layout>
            <c:manualLayout>
              <c:xMode val="edge"/>
              <c:yMode val="edge"/>
              <c:x val="2.0540345300874088E-2"/>
              <c:y val="0.38269648044736249"/>
            </c:manualLayout>
          </c:layout>
          <c:overlay val="0"/>
        </c:title>
        <c:numFmt formatCode="General" sourceLinked="0"/>
        <c:majorTickMark val="out"/>
        <c:minorTickMark val="none"/>
        <c:tickLblPos val="nextTo"/>
        <c:crossAx val="1876776512"/>
        <c:crosses val="autoZero"/>
        <c:crossBetween val="between"/>
      </c:valAx>
    </c:plotArea>
    <c:legend>
      <c:legendPos val="r"/>
      <c:layout/>
      <c:overlay val="0"/>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3FDBB95-2919-BA49-BF3E-F989F8D69C19}" type="datetimeFigureOut">
              <a:rPr lang="en-US" smtClean="0"/>
              <a:t>3/9/2019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D7869F8-E71A-D14F-A8BC-587CDE7D4EBD}" type="slidenum">
              <a:rPr lang="en-US" smtClean="0"/>
              <a:t>‹#›</a:t>
            </a:fld>
            <a:endParaRPr lang="en-US" dirty="0"/>
          </a:p>
        </p:txBody>
      </p:sp>
    </p:spTree>
    <p:extLst>
      <p:ext uri="{BB962C8B-B14F-4D97-AF65-F5344CB8AC3E}">
        <p14:creationId xmlns:p14="http://schemas.microsoft.com/office/powerpoint/2010/main" val="37522047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1E34D1-F639-E448-89D5-A8813FF58557}" type="datetimeFigureOut">
              <a:rPr lang="en-US" smtClean="0"/>
              <a:t>3/9/2019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2579E2-A0C5-8541-B354-36B522AD5324}" type="slidenum">
              <a:rPr lang="en-US" smtClean="0"/>
              <a:t>‹#›</a:t>
            </a:fld>
            <a:endParaRPr lang="en-US" dirty="0"/>
          </a:p>
        </p:txBody>
      </p:sp>
    </p:spTree>
    <p:extLst>
      <p:ext uri="{BB962C8B-B14F-4D97-AF65-F5344CB8AC3E}">
        <p14:creationId xmlns:p14="http://schemas.microsoft.com/office/powerpoint/2010/main" val="308259704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err="1" smtClean="0"/>
              <a:t>Technology</a:t>
            </a:r>
            <a:r>
              <a:rPr lang="lv-LV" dirty="0" smtClean="0"/>
              <a:t> </a:t>
            </a:r>
            <a:r>
              <a:rPr lang="lv-LV" dirty="0" err="1" smtClean="0"/>
              <a:t>transfer</a:t>
            </a:r>
            <a:r>
              <a:rPr lang="lv-LV" dirty="0" smtClean="0"/>
              <a:t> </a:t>
            </a:r>
            <a:r>
              <a:rPr lang="lv-LV" dirty="0" err="1" smtClean="0"/>
              <a:t>programme</a:t>
            </a:r>
            <a:r>
              <a:rPr lang="lv-LV" dirty="0" smtClean="0"/>
              <a:t> </a:t>
            </a:r>
            <a:r>
              <a:rPr lang="lv-LV" dirty="0" err="1" smtClean="0"/>
              <a:t>is</a:t>
            </a:r>
            <a:r>
              <a:rPr lang="lv-LV" dirty="0" smtClean="0"/>
              <a:t> </a:t>
            </a:r>
            <a:r>
              <a:rPr lang="lv-LV" dirty="0" err="1" smtClean="0"/>
              <a:t>national</a:t>
            </a:r>
            <a:r>
              <a:rPr lang="lv-LV" dirty="0" smtClean="0"/>
              <a:t> </a:t>
            </a:r>
            <a:r>
              <a:rPr lang="lv-LV" dirty="0" err="1" smtClean="0"/>
              <a:t>support</a:t>
            </a:r>
            <a:r>
              <a:rPr lang="lv-LV" dirty="0" smtClean="0"/>
              <a:t> </a:t>
            </a:r>
            <a:r>
              <a:rPr lang="lv-LV" dirty="0" err="1" smtClean="0"/>
              <a:t>programme</a:t>
            </a:r>
            <a:r>
              <a:rPr lang="lv-LV" dirty="0" smtClean="0"/>
              <a:t> </a:t>
            </a:r>
            <a:r>
              <a:rPr lang="lv-LV" dirty="0" err="1" smtClean="0"/>
              <a:t>for</a:t>
            </a:r>
            <a:r>
              <a:rPr lang="lv-LV" dirty="0" smtClean="0"/>
              <a:t> </a:t>
            </a:r>
            <a:r>
              <a:rPr lang="lv-LV" dirty="0" err="1" smtClean="0"/>
              <a:t>technology</a:t>
            </a:r>
            <a:r>
              <a:rPr lang="lv-LV" dirty="0" smtClean="0"/>
              <a:t> </a:t>
            </a:r>
            <a:r>
              <a:rPr lang="lv-LV" dirty="0" err="1" smtClean="0"/>
              <a:t>development</a:t>
            </a:r>
            <a:r>
              <a:rPr lang="lv-LV" dirty="0" smtClean="0"/>
              <a:t> </a:t>
            </a:r>
            <a:r>
              <a:rPr lang="lv-LV" dirty="0" err="1" smtClean="0"/>
              <a:t>and</a:t>
            </a:r>
            <a:r>
              <a:rPr lang="lv-LV" dirty="0" smtClean="0"/>
              <a:t> </a:t>
            </a:r>
            <a:r>
              <a:rPr lang="lv-LV" dirty="0" err="1" smtClean="0"/>
              <a:t>commercialisation</a:t>
            </a:r>
            <a:r>
              <a:rPr lang="lv-LV" dirty="0" smtClean="0"/>
              <a:t>. </a:t>
            </a:r>
          </a:p>
          <a:p>
            <a:r>
              <a:rPr lang="lv-LV" dirty="0" smtClean="0"/>
              <a:t>Programme is designed and coordinated by Investment and development agency of Latvia</a:t>
            </a:r>
            <a:r>
              <a:rPr lang="en-US" baseline="0" dirty="0" smtClean="0"/>
              <a:t> (LIAA)</a:t>
            </a:r>
            <a:r>
              <a:rPr lang="lv-LV" dirty="0" smtClean="0"/>
              <a:t> </a:t>
            </a:r>
          </a:p>
          <a:p>
            <a:r>
              <a:rPr lang="lv-LV" dirty="0" smtClean="0"/>
              <a:t>It </a:t>
            </a:r>
            <a:r>
              <a:rPr lang="lv-LV" dirty="0" err="1" smtClean="0"/>
              <a:t>is</a:t>
            </a:r>
            <a:r>
              <a:rPr lang="lv-LV" dirty="0" smtClean="0"/>
              <a:t> </a:t>
            </a:r>
            <a:r>
              <a:rPr lang="lv-LV" dirty="0" err="1" smtClean="0"/>
              <a:t>structured</a:t>
            </a:r>
            <a:r>
              <a:rPr lang="lv-LV" dirty="0" smtClean="0"/>
              <a:t> </a:t>
            </a:r>
            <a:r>
              <a:rPr lang="lv-LV" dirty="0" err="1" smtClean="0"/>
              <a:t>in</a:t>
            </a:r>
            <a:r>
              <a:rPr lang="lv-LV" dirty="0" smtClean="0"/>
              <a:t> </a:t>
            </a:r>
            <a:r>
              <a:rPr lang="lv-LV" dirty="0" err="1" smtClean="0"/>
              <a:t>two</a:t>
            </a:r>
            <a:r>
              <a:rPr lang="lv-LV" dirty="0" smtClean="0"/>
              <a:t> </a:t>
            </a:r>
            <a:r>
              <a:rPr lang="lv-LV" dirty="0" err="1" smtClean="0"/>
              <a:t>phases</a:t>
            </a:r>
            <a:r>
              <a:rPr lang="lv-LV" dirty="0" smtClean="0"/>
              <a:t>: </a:t>
            </a:r>
          </a:p>
          <a:p>
            <a:r>
              <a:rPr lang="lv-LV" dirty="0" smtClean="0"/>
              <a:t>1st </a:t>
            </a:r>
            <a:r>
              <a:rPr lang="lv-LV" dirty="0" err="1" smtClean="0"/>
              <a:t>phase</a:t>
            </a:r>
            <a:r>
              <a:rPr lang="lv-LV" dirty="0" smtClean="0"/>
              <a:t> </a:t>
            </a:r>
            <a:r>
              <a:rPr lang="lv-LV" dirty="0" err="1" smtClean="0"/>
              <a:t>is</a:t>
            </a:r>
            <a:r>
              <a:rPr lang="lv-LV" dirty="0" smtClean="0"/>
              <a:t> </a:t>
            </a:r>
            <a:r>
              <a:rPr lang="lv-LV" dirty="0" err="1" smtClean="0"/>
              <a:t>feasibility</a:t>
            </a:r>
            <a:r>
              <a:rPr lang="lv-LV" dirty="0" smtClean="0"/>
              <a:t> </a:t>
            </a:r>
            <a:r>
              <a:rPr lang="lv-LV" dirty="0" err="1" smtClean="0"/>
              <a:t>study</a:t>
            </a:r>
            <a:r>
              <a:rPr lang="lv-LV" baseline="0" dirty="0" smtClean="0"/>
              <a:t>. </a:t>
            </a:r>
            <a:r>
              <a:rPr lang="lv-LV" baseline="0" dirty="0" err="1" smtClean="0"/>
              <a:t>During</a:t>
            </a:r>
            <a:r>
              <a:rPr lang="lv-LV" baseline="0" dirty="0" smtClean="0"/>
              <a:t> </a:t>
            </a:r>
            <a:r>
              <a:rPr lang="lv-LV" baseline="0" dirty="0" err="1" smtClean="0"/>
              <a:t>initial</a:t>
            </a:r>
            <a:r>
              <a:rPr lang="lv-LV" baseline="0" dirty="0" smtClean="0"/>
              <a:t> 6 </a:t>
            </a:r>
            <a:r>
              <a:rPr lang="lv-LV" baseline="0" dirty="0" err="1" smtClean="0"/>
              <a:t>month</a:t>
            </a:r>
            <a:r>
              <a:rPr lang="lv-LV" baseline="0" dirty="0" smtClean="0"/>
              <a:t> </a:t>
            </a:r>
            <a:r>
              <a:rPr lang="lv-LV" baseline="0" dirty="0" err="1" smtClean="0"/>
              <a:t>commercialisation</a:t>
            </a:r>
            <a:r>
              <a:rPr lang="lv-LV" baseline="0" dirty="0" smtClean="0"/>
              <a:t> </a:t>
            </a:r>
            <a:r>
              <a:rPr lang="lv-LV" baseline="0" dirty="0" err="1" smtClean="0"/>
              <a:t>project</a:t>
            </a:r>
            <a:r>
              <a:rPr lang="lv-LV" baseline="0" dirty="0" smtClean="0"/>
              <a:t> </a:t>
            </a:r>
            <a:r>
              <a:rPr lang="lv-LV" baseline="0" dirty="0" err="1" smtClean="0"/>
              <a:t>teams</a:t>
            </a:r>
            <a:r>
              <a:rPr lang="lv-LV" baseline="0" dirty="0" smtClean="0"/>
              <a:t> </a:t>
            </a:r>
            <a:r>
              <a:rPr lang="lv-LV" baseline="0" dirty="0" err="1" smtClean="0"/>
              <a:t>with</a:t>
            </a:r>
            <a:r>
              <a:rPr lang="lv-LV" baseline="0" dirty="0" smtClean="0"/>
              <a:t> </a:t>
            </a:r>
            <a:r>
              <a:rPr lang="lv-LV" baseline="0" dirty="0" err="1" smtClean="0"/>
              <a:t>business</a:t>
            </a:r>
            <a:r>
              <a:rPr lang="lv-LV" baseline="0" dirty="0" smtClean="0"/>
              <a:t> </a:t>
            </a:r>
            <a:r>
              <a:rPr lang="lv-LV" baseline="0" dirty="0" err="1" smtClean="0"/>
              <a:t>leaders</a:t>
            </a:r>
            <a:r>
              <a:rPr lang="lv-LV" baseline="0" dirty="0" smtClean="0"/>
              <a:t> c</a:t>
            </a:r>
            <a:r>
              <a:rPr lang="en-US" sz="1200" kern="1200" dirty="0" smtClean="0">
                <a:solidFill>
                  <a:schemeClr val="tx1"/>
                </a:solidFill>
                <a:effectLst/>
                <a:latin typeface="+mn-lt"/>
                <a:ea typeface="+mn-ea"/>
                <a:cs typeface="+mn-cs"/>
              </a:rPr>
              <a:t>arry</a:t>
            </a:r>
            <a:r>
              <a:rPr lang="lv-LV" sz="1200" kern="1200" dirty="0" smtClean="0">
                <a:solidFill>
                  <a:schemeClr val="tx1"/>
                </a:solidFill>
                <a:effectLst/>
                <a:latin typeface="+mn-lt"/>
                <a:ea typeface="+mn-ea"/>
                <a:cs typeface="+mn-cs"/>
              </a:rPr>
              <a:t>ies</a:t>
            </a:r>
            <a:r>
              <a:rPr lang="en-US" sz="1200" kern="1200" dirty="0" smtClean="0">
                <a:solidFill>
                  <a:schemeClr val="tx1"/>
                </a:solidFill>
                <a:effectLst/>
                <a:latin typeface="+mn-lt"/>
                <a:ea typeface="+mn-ea"/>
                <a:cs typeface="+mn-cs"/>
              </a:rPr>
              <a:t> out a technical and economic feasibility study</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and</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develops</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commercialisation</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strategy</a:t>
            </a:r>
            <a:r>
              <a:rPr lang="lv-LV" sz="1200" kern="1200" dirty="0" smtClean="0">
                <a:solidFill>
                  <a:schemeClr val="tx1"/>
                </a:solidFill>
                <a:effectLst/>
                <a:latin typeface="+mn-lt"/>
                <a:ea typeface="+mn-ea"/>
                <a:cs typeface="+mn-cs"/>
              </a:rPr>
              <a:t>.</a:t>
            </a:r>
            <a:endParaRPr lang="lv-LV" dirty="0" smtClean="0"/>
          </a:p>
          <a:p>
            <a:r>
              <a:rPr lang="en-US" sz="1200" b="1" i="0" kern="1200" dirty="0" smtClean="0">
                <a:solidFill>
                  <a:schemeClr val="tx1"/>
                </a:solidFill>
                <a:effectLst/>
                <a:latin typeface="+mn-lt"/>
                <a:ea typeface="+mn-ea"/>
                <a:cs typeface="+mn-cs"/>
              </a:rPr>
              <a:t>Feasibility study</a:t>
            </a:r>
            <a:r>
              <a:rPr lang="en-US" sz="1200" b="0" i="0" kern="1200" dirty="0" smtClean="0">
                <a:solidFill>
                  <a:schemeClr val="tx1"/>
                </a:solidFill>
                <a:effectLst/>
                <a:latin typeface="+mn-lt"/>
                <a:ea typeface="+mn-ea"/>
                <a:cs typeface="+mn-cs"/>
              </a:rPr>
              <a:t> is the initial design stage of any project, which brings together the elements of knowledge that indicate if a project is possible or not.</a:t>
            </a:r>
            <a:endParaRPr lang="lv-LV" dirty="0"/>
          </a:p>
        </p:txBody>
      </p:sp>
      <p:sp>
        <p:nvSpPr>
          <p:cNvPr id="4" name="Slide Number Placeholder 3"/>
          <p:cNvSpPr>
            <a:spLocks noGrp="1"/>
          </p:cNvSpPr>
          <p:nvPr>
            <p:ph type="sldNum" sz="quarter" idx="10"/>
          </p:nvPr>
        </p:nvSpPr>
        <p:spPr/>
        <p:txBody>
          <a:bodyPr/>
          <a:lstStyle/>
          <a:p>
            <a:fld id="{B6B89F29-A3DC-49A7-A9C0-129062B7AF81}" type="slidenum">
              <a:rPr lang="lv-LV" smtClean="0"/>
              <a:t>12</a:t>
            </a:fld>
            <a:endParaRPr lang="lv-LV"/>
          </a:p>
        </p:txBody>
      </p:sp>
    </p:spTree>
    <p:extLst>
      <p:ext uri="{BB962C8B-B14F-4D97-AF65-F5344CB8AC3E}">
        <p14:creationId xmlns:p14="http://schemas.microsoft.com/office/powerpoint/2010/main" val="398034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The environmental significance of phosphorus arises from its role as a major nutrient for both plants and microorganisms. The limitation of these elements is</a:t>
            </a:r>
            <a:r>
              <a:rPr lang="lv-LV" sz="1200" dirty="0" smtClean="0"/>
              <a:t> </a:t>
            </a:r>
            <a:r>
              <a:rPr lang="en-GB" sz="1200" dirty="0" smtClean="0"/>
              <a:t>usually the limiting factor of their growth. Algal blooms do not occur when either nitrogen or</a:t>
            </a:r>
            <a:r>
              <a:rPr lang="lv-LV" sz="1200" dirty="0" smtClean="0"/>
              <a:t> </a:t>
            </a:r>
            <a:r>
              <a:rPr lang="en-GB" sz="1200" dirty="0" smtClean="0"/>
              <a:t>phosphorus are present in limited amounts, however, in changing environmental circumstances and</a:t>
            </a:r>
            <a:r>
              <a:rPr lang="lv-LV" sz="1200" dirty="0" smtClean="0"/>
              <a:t> </a:t>
            </a:r>
            <a:r>
              <a:rPr lang="en-GB" sz="1200" dirty="0" smtClean="0"/>
              <a:t>with the presence of bacterial enzymes the phosphorus adsorbed by algae can be transferred to</a:t>
            </a:r>
            <a:r>
              <a:rPr lang="lv-LV" sz="1200" dirty="0" smtClean="0"/>
              <a:t> </a:t>
            </a:r>
            <a:r>
              <a:rPr lang="en-GB" sz="1200" dirty="0" smtClean="0"/>
              <a:t>water. The result is often that the balance of production and consumption</a:t>
            </a:r>
            <a:r>
              <a:rPr lang="lv-LV" sz="1200" dirty="0" smtClean="0"/>
              <a:t> </a:t>
            </a:r>
            <a:r>
              <a:rPr lang="en-GB" sz="1200" dirty="0" smtClean="0"/>
              <a:t>in the food chain is disturbed, which – in most cases – leads to</a:t>
            </a:r>
            <a:r>
              <a:rPr lang="lv-LV" sz="1200" dirty="0" smtClean="0"/>
              <a:t> </a:t>
            </a:r>
            <a:r>
              <a:rPr lang="en-GB" sz="1200" dirty="0" smtClean="0"/>
              <a:t>algae becoming the dominant life form in water.</a:t>
            </a:r>
            <a:endParaRPr lang="en-GB" dirty="0" smtClean="0"/>
          </a:p>
          <a:p>
            <a:endParaRPr lang="en-GB" dirty="0"/>
          </a:p>
        </p:txBody>
      </p:sp>
      <p:sp>
        <p:nvSpPr>
          <p:cNvPr id="4" name="Slide Number Placeholder 3"/>
          <p:cNvSpPr>
            <a:spLocks noGrp="1"/>
          </p:cNvSpPr>
          <p:nvPr>
            <p:ph type="sldNum" sz="quarter" idx="10"/>
          </p:nvPr>
        </p:nvSpPr>
        <p:spPr/>
        <p:txBody>
          <a:bodyPr/>
          <a:lstStyle/>
          <a:p>
            <a:fld id="{CE332288-8F78-4CD4-ABBB-7B52B5A7E1F3}" type="slidenum">
              <a:rPr lang="en-GB" smtClean="0"/>
              <a:t>15</a:t>
            </a:fld>
            <a:endParaRPr lang="en-GB"/>
          </a:p>
        </p:txBody>
      </p:sp>
    </p:spTree>
    <p:extLst>
      <p:ext uri="{BB962C8B-B14F-4D97-AF65-F5344CB8AC3E}">
        <p14:creationId xmlns:p14="http://schemas.microsoft.com/office/powerpoint/2010/main" val="2069158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E332288-8F78-4CD4-ABBB-7B52B5A7E1F3}" type="slidenum">
              <a:rPr lang="en-GB" smtClean="0"/>
              <a:t>16</a:t>
            </a:fld>
            <a:endParaRPr lang="en-GB"/>
          </a:p>
        </p:txBody>
      </p:sp>
    </p:spTree>
    <p:extLst>
      <p:ext uri="{BB962C8B-B14F-4D97-AF65-F5344CB8AC3E}">
        <p14:creationId xmlns:p14="http://schemas.microsoft.com/office/powerpoint/2010/main" val="39046635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ulslaid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2"/>
          <p:cNvSpPr>
            <a:spLocks noGrp="1"/>
          </p:cNvSpPr>
          <p:nvPr>
            <p:ph type="body" sz="quarter" idx="11" hasCustomPrompt="1"/>
          </p:nvPr>
        </p:nvSpPr>
        <p:spPr>
          <a:xfrm>
            <a:off x="733777" y="4695825"/>
            <a:ext cx="10803467" cy="495300"/>
          </a:xfrm>
        </p:spPr>
        <p:txBody>
          <a:bodyPr>
            <a:noAutofit/>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2700">
                <a:solidFill>
                  <a:srgbClr val="00555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lv-LV" sz="2700" dirty="0" err="1" smtClean="0"/>
              <a:t>Text</a:t>
            </a:r>
            <a:r>
              <a:rPr lang="lv-LV" sz="2700" dirty="0" smtClean="0"/>
              <a:t>, </a:t>
            </a:r>
            <a:r>
              <a:rPr lang="lv-LV" sz="2700" dirty="0" err="1" smtClean="0"/>
              <a:t>text</a:t>
            </a:r>
            <a:r>
              <a:rPr lang="lv-LV" sz="2700" dirty="0" smtClean="0"/>
              <a:t>, </a:t>
            </a:r>
            <a:r>
              <a:rPr lang="lv-LV" sz="2700" dirty="0" err="1" smtClean="0"/>
              <a:t>text</a:t>
            </a:r>
            <a:endParaRPr lang="en-US" sz="2700" dirty="0" smtClean="0"/>
          </a:p>
        </p:txBody>
      </p:sp>
      <p:sp>
        <p:nvSpPr>
          <p:cNvPr id="8" name="Text Placeholder 7"/>
          <p:cNvSpPr>
            <a:spLocks noGrp="1"/>
          </p:cNvSpPr>
          <p:nvPr>
            <p:ph type="body" sz="quarter" idx="13" hasCustomPrompt="1"/>
          </p:nvPr>
        </p:nvSpPr>
        <p:spPr>
          <a:xfrm>
            <a:off x="734484" y="6124576"/>
            <a:ext cx="10803467" cy="295275"/>
          </a:xfrm>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400">
                <a:solidFill>
                  <a:srgbClr val="005551"/>
                </a:solidFill>
              </a:defRPr>
            </a:lvl1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1400" dirty="0" err="1" smtClean="0">
                <a:solidFill>
                  <a:srgbClr val="005551"/>
                </a:solidFill>
                <a:latin typeface="Arial"/>
                <a:cs typeface="Arial"/>
              </a:rPr>
              <a:t>Datums</a:t>
            </a:r>
            <a:endParaRPr lang="en-US" sz="1400" dirty="0" smtClean="0">
              <a:solidFill>
                <a:srgbClr val="005551"/>
              </a:solidFill>
              <a:latin typeface="Arial"/>
              <a:cs typeface="Arial"/>
            </a:endParaRPr>
          </a:p>
        </p:txBody>
      </p:sp>
      <p:sp>
        <p:nvSpPr>
          <p:cNvPr id="11" name="Text Placeholder 10"/>
          <p:cNvSpPr>
            <a:spLocks noGrp="1"/>
          </p:cNvSpPr>
          <p:nvPr>
            <p:ph type="body" sz="quarter" idx="14" hasCustomPrompt="1"/>
          </p:nvPr>
        </p:nvSpPr>
        <p:spPr>
          <a:xfrm>
            <a:off x="734484" y="5372101"/>
            <a:ext cx="10803467" cy="276225"/>
          </a:xfrm>
        </p:spPr>
        <p:txBody>
          <a:bodyPr>
            <a:noAutofit/>
          </a:bodyPr>
          <a:lstStyle>
            <a:lvl1pPr marL="0" indent="0" algn="ctr">
              <a:buNone/>
              <a:defRPr sz="1400" baseline="0">
                <a:solidFill>
                  <a:srgbClr val="005551"/>
                </a:solidFill>
              </a:defRPr>
            </a:lvl1pPr>
          </a:lstStyle>
          <a:p>
            <a:pPr lvl="0"/>
            <a:r>
              <a:rPr lang="lv-LV" dirty="0" smtClean="0"/>
              <a:t>Vārds, uzvārds</a:t>
            </a:r>
          </a:p>
        </p:txBody>
      </p:sp>
      <p:sp>
        <p:nvSpPr>
          <p:cNvPr id="13" name="Text Placeholder 12"/>
          <p:cNvSpPr>
            <a:spLocks noGrp="1"/>
          </p:cNvSpPr>
          <p:nvPr>
            <p:ph type="body" sz="quarter" idx="15" hasCustomPrompt="1"/>
          </p:nvPr>
        </p:nvSpPr>
        <p:spPr>
          <a:xfrm>
            <a:off x="734484" y="5648325"/>
            <a:ext cx="10803467" cy="285750"/>
          </a:xfrm>
        </p:spPr>
        <p:txBody>
          <a:bodyPr>
            <a:noAutofit/>
          </a:bodyPr>
          <a:lstStyle>
            <a:lvl1pPr marL="0" indent="0" algn="ctr">
              <a:buNone/>
              <a:defRPr sz="1400">
                <a:solidFill>
                  <a:srgbClr val="005551"/>
                </a:solidFill>
              </a:defRPr>
            </a:lvl1pPr>
          </a:lstStyle>
          <a:p>
            <a:pPr lvl="0"/>
            <a:r>
              <a:rPr lang="lv-LV" sz="1400" dirty="0" smtClean="0"/>
              <a:t>Amats</a:t>
            </a:r>
            <a:endParaRPr lang="lv-LV" dirty="0"/>
          </a:p>
        </p:txBody>
      </p:sp>
      <p:sp>
        <p:nvSpPr>
          <p:cNvPr id="15" name="Text Placeholder 14"/>
          <p:cNvSpPr>
            <a:spLocks noGrp="1"/>
          </p:cNvSpPr>
          <p:nvPr>
            <p:ph type="body" sz="quarter" idx="16" hasCustomPrompt="1"/>
          </p:nvPr>
        </p:nvSpPr>
        <p:spPr>
          <a:xfrm>
            <a:off x="734484" y="2381667"/>
            <a:ext cx="10803467" cy="1809750"/>
          </a:xfrm>
        </p:spPr>
        <p:txBody>
          <a:bodyPr>
            <a:normAutofit/>
          </a:bodyPr>
          <a:lstStyle>
            <a:lvl1pPr marL="0" indent="0" algn="ctr">
              <a:buNone/>
              <a:defRPr sz="5500" b="1" baseline="0">
                <a:solidFill>
                  <a:srgbClr val="005551"/>
                </a:solidFill>
              </a:defRPr>
            </a:lvl1pPr>
          </a:lstStyle>
          <a:p>
            <a:pPr lvl="0"/>
            <a:r>
              <a:rPr lang="lv-LV" dirty="0" smtClean="0"/>
              <a:t>Jaunas prezentācijas nosaukums</a:t>
            </a:r>
            <a:endParaRPr lang="lv-LV" dirty="0"/>
          </a:p>
        </p:txBody>
      </p:sp>
    </p:spTree>
    <p:extLst>
      <p:ext uri="{BB962C8B-B14F-4D97-AF65-F5344CB8AC3E}">
        <p14:creationId xmlns:p14="http://schemas.microsoft.com/office/powerpoint/2010/main" val="297914305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130328"/>
            <a:ext cx="6815667" cy="4995835"/>
          </a:xfrm>
        </p:spPr>
        <p:txBody>
          <a:bodyPr/>
          <a:lstStyle>
            <a:lvl1pPr>
              <a:defRPr sz="1800">
                <a:solidFill>
                  <a:srgbClr val="005551"/>
                </a:solidFill>
              </a:defRPr>
            </a:lvl1pPr>
            <a:lvl2pPr>
              <a:defRPr sz="1800">
                <a:solidFill>
                  <a:srgbClr val="005551"/>
                </a:solidFill>
              </a:defRPr>
            </a:lvl2pPr>
            <a:lvl3pPr>
              <a:defRPr sz="1400">
                <a:solidFill>
                  <a:srgbClr val="005551"/>
                </a:solidFill>
              </a:defRPr>
            </a:lvl3pPr>
            <a:lvl4pPr>
              <a:defRPr sz="1400">
                <a:solidFill>
                  <a:srgbClr val="005551"/>
                </a:solidFill>
              </a:defRPr>
            </a:lvl4pPr>
            <a:lvl5pPr>
              <a:defRPr sz="1400">
                <a:solidFill>
                  <a:srgbClr val="005551"/>
                </a:solidFill>
              </a:defRPr>
            </a:lvl5pPr>
            <a:lvl6pPr>
              <a:defRPr sz="2000"/>
            </a:lvl6pPr>
            <a:lvl7pPr>
              <a:defRPr sz="2000"/>
            </a:lvl7pPr>
            <a:lvl8pPr>
              <a:defRPr sz="2000"/>
            </a:lvl8pPr>
            <a:lvl9pPr>
              <a:defRPr sz="2000"/>
            </a:lvl9pPr>
          </a:lstStyle>
          <a:p>
            <a:pPr lvl="0"/>
            <a:r>
              <a:rPr lang="lv-LV" dirty="0" smtClean="0"/>
              <a:t>Click to edit Master text styles</a:t>
            </a:r>
          </a:p>
          <a:p>
            <a:pPr lvl="1"/>
            <a:r>
              <a:rPr lang="lv-LV" dirty="0" smtClean="0"/>
              <a:t>Second level</a:t>
            </a:r>
          </a:p>
          <a:p>
            <a:pPr lvl="2"/>
            <a:r>
              <a:rPr lang="lv-LV" dirty="0" smtClean="0"/>
              <a:t>Third level</a:t>
            </a:r>
          </a:p>
          <a:p>
            <a:pPr lvl="3"/>
            <a:r>
              <a:rPr lang="lv-LV" dirty="0" smtClean="0"/>
              <a:t>Fourth level</a:t>
            </a:r>
          </a:p>
          <a:p>
            <a:pPr lvl="4"/>
            <a:r>
              <a:rPr lang="lv-LV" dirty="0" smtClean="0"/>
              <a:t>Fifth level</a:t>
            </a:r>
            <a:endParaRPr lang="en-US" dirty="0"/>
          </a:p>
        </p:txBody>
      </p:sp>
      <p:sp>
        <p:nvSpPr>
          <p:cNvPr id="4" name="Text Placeholder 3"/>
          <p:cNvSpPr>
            <a:spLocks noGrp="1"/>
          </p:cNvSpPr>
          <p:nvPr>
            <p:ph type="body" sz="half" idx="2"/>
          </p:nvPr>
        </p:nvSpPr>
        <p:spPr>
          <a:xfrm>
            <a:off x="609601" y="2657231"/>
            <a:ext cx="4011084" cy="3468931"/>
          </a:xfrm>
        </p:spPr>
        <p:txBody>
          <a:bodyPr/>
          <a:lstStyle>
            <a:lvl1pPr marL="0" indent="0">
              <a:buNone/>
              <a:defRPr sz="1400">
                <a:solidFill>
                  <a:srgbClr val="00555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dirty="0" smtClean="0"/>
              <a:t>Click to edit Master text styles</a:t>
            </a:r>
          </a:p>
        </p:txBody>
      </p:sp>
      <p:sp>
        <p:nvSpPr>
          <p:cNvPr id="13" name="Text Placeholder 3"/>
          <p:cNvSpPr>
            <a:spLocks noGrp="1"/>
          </p:cNvSpPr>
          <p:nvPr>
            <p:ph type="body" sz="half" idx="13" hasCustomPrompt="1"/>
          </p:nvPr>
        </p:nvSpPr>
        <p:spPr>
          <a:xfrm>
            <a:off x="609601" y="1130328"/>
            <a:ext cx="4011084" cy="1431924"/>
          </a:xfrm>
        </p:spPr>
        <p:txBody>
          <a:bodyPr>
            <a:noAutofit/>
          </a:bodyPr>
          <a:lstStyle>
            <a:lvl1pPr marL="0" indent="0">
              <a:buNone/>
              <a:defRPr sz="3600" baseline="0">
                <a:solidFill>
                  <a:srgbClr val="00555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dirty="0" smtClean="0"/>
              <a:t>Click to edit text title style</a:t>
            </a:r>
          </a:p>
        </p:txBody>
      </p:sp>
      <p:sp>
        <p:nvSpPr>
          <p:cNvPr id="11" name="Title 1"/>
          <p:cNvSpPr>
            <a:spLocks noGrp="1"/>
          </p:cNvSpPr>
          <p:nvPr>
            <p:ph type="title"/>
          </p:nvPr>
        </p:nvSpPr>
        <p:spPr>
          <a:xfrm>
            <a:off x="609600" y="156860"/>
            <a:ext cx="10972800" cy="868909"/>
          </a:xfrm>
        </p:spPr>
        <p:txBody>
          <a:bodyPr anchor="t">
            <a:noAutofit/>
          </a:bodyPr>
          <a:lstStyle>
            <a:lvl1pPr algn="l">
              <a:defRPr sz="2800">
                <a:solidFill>
                  <a:srgbClr val="005551"/>
                </a:solidFill>
              </a:defRPr>
            </a:lvl1pPr>
          </a:lstStyle>
          <a:p>
            <a:r>
              <a:rPr lang="lv-LV" dirty="0" smtClean="0"/>
              <a:t>Click to edit Master title style</a:t>
            </a:r>
            <a:endParaRPr lang="en-US" dirty="0"/>
          </a:p>
        </p:txBody>
      </p:sp>
      <p:sp>
        <p:nvSpPr>
          <p:cNvPr id="7" name="Slide Number Placeholder 6"/>
          <p:cNvSpPr>
            <a:spLocks noGrp="1"/>
          </p:cNvSpPr>
          <p:nvPr>
            <p:ph type="sldNum" sz="quarter" idx="4"/>
          </p:nvPr>
        </p:nvSpPr>
        <p:spPr>
          <a:xfrm>
            <a:off x="609599" y="6272743"/>
            <a:ext cx="3296356" cy="365125"/>
          </a:xfrm>
          <a:prstGeom prst="rect">
            <a:avLst/>
          </a:prstGeom>
        </p:spPr>
        <p:txBody>
          <a:bodyPr/>
          <a:lstStyle>
            <a:lvl1pPr algn="l">
              <a:defRPr sz="1200">
                <a:solidFill>
                  <a:srgbClr val="A6A6A6"/>
                </a:solidFill>
                <a:latin typeface="Arial"/>
                <a:cs typeface="Arial"/>
              </a:defRPr>
            </a:lvl1pPr>
          </a:lstStyle>
          <a:p>
            <a:r>
              <a:rPr lang="lv-LV" dirty="0" err="1" smtClean="0"/>
              <a:t>Riga</a:t>
            </a:r>
            <a:r>
              <a:rPr lang="lv-LV" dirty="0" smtClean="0"/>
              <a:t> </a:t>
            </a:r>
            <a:r>
              <a:rPr lang="lv-LV" dirty="0" err="1" smtClean="0"/>
              <a:t>Technical</a:t>
            </a:r>
            <a:r>
              <a:rPr lang="lv-LV" dirty="0" smtClean="0"/>
              <a:t> </a:t>
            </a:r>
            <a:r>
              <a:rPr lang="lv-LV" dirty="0" err="1" smtClean="0"/>
              <a:t>University</a:t>
            </a:r>
            <a:endParaRPr lang="en-US" dirty="0"/>
          </a:p>
        </p:txBody>
      </p:sp>
      <p:sp>
        <p:nvSpPr>
          <p:cNvPr id="9" name="Date Placeholder 3"/>
          <p:cNvSpPr>
            <a:spLocks noGrp="1"/>
          </p:cNvSpPr>
          <p:nvPr>
            <p:ph type="dt" sz="half" idx="14"/>
          </p:nvPr>
        </p:nvSpPr>
        <p:spPr>
          <a:xfrm>
            <a:off x="7969956" y="6272743"/>
            <a:ext cx="2844800" cy="365125"/>
          </a:xfrm>
          <a:prstGeom prst="rect">
            <a:avLst/>
          </a:prstGeom>
        </p:spPr>
        <p:txBody>
          <a:bodyPr vert="horz" lIns="91440" tIns="45720" rIns="91440" bIns="45720" rtlCol="0" anchor="ctr"/>
          <a:lstStyle>
            <a:lvl1pPr algn="l">
              <a:defRPr sz="1200">
                <a:solidFill>
                  <a:srgbClr val="A6A6A6"/>
                </a:solidFill>
              </a:defRPr>
            </a:lvl1pPr>
          </a:lstStyle>
          <a:p>
            <a:endParaRPr lang="en-US" dirty="0"/>
          </a:p>
        </p:txBody>
      </p:sp>
    </p:spTree>
    <p:extLst>
      <p:ext uri="{BB962C8B-B14F-4D97-AF65-F5344CB8AC3E}">
        <p14:creationId xmlns:p14="http://schemas.microsoft.com/office/powerpoint/2010/main" val="96201485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odalu_slaids_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p:cNvSpPr>
            <a:spLocks noGrp="1"/>
          </p:cNvSpPr>
          <p:nvPr>
            <p:ph type="ctrTitle" hasCustomPrompt="1"/>
          </p:nvPr>
        </p:nvSpPr>
        <p:spPr>
          <a:xfrm>
            <a:off x="914400" y="2371744"/>
            <a:ext cx="10363200" cy="1470025"/>
          </a:xfrm>
        </p:spPr>
        <p:txBody>
          <a:bodyPr>
            <a:noAutofit/>
          </a:bodyPr>
          <a:lstStyle>
            <a:lvl1pPr algn="ctr">
              <a:defRPr sz="5500" b="1" i="0">
                <a:solidFill>
                  <a:schemeClr val="bg1"/>
                </a:solidFill>
                <a:latin typeface="Arial"/>
                <a:cs typeface="Arial"/>
              </a:defRPr>
            </a:lvl1pPr>
          </a:lstStyle>
          <a:p>
            <a:r>
              <a:rPr lang="lv-LV" dirty="0" smtClean="0"/>
              <a:t>Click to edit</a:t>
            </a:r>
            <a:br>
              <a:rPr lang="lv-LV" dirty="0" smtClean="0"/>
            </a:br>
            <a:r>
              <a:rPr lang="lv-LV" dirty="0" smtClean="0"/>
              <a:t>master text style</a:t>
            </a:r>
            <a:endParaRPr lang="en-US" dirty="0"/>
          </a:p>
        </p:txBody>
      </p:sp>
    </p:spTree>
    <p:extLst>
      <p:ext uri="{BB962C8B-B14F-4D97-AF65-F5344CB8AC3E}">
        <p14:creationId xmlns:p14="http://schemas.microsoft.com/office/powerpoint/2010/main" val="189324187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ttēli 1">
    <p:bg>
      <p:bgRef idx="1001">
        <a:schemeClr val="bg2"/>
      </p:bgRef>
    </p:bg>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43468" y="1182076"/>
            <a:ext cx="10938933" cy="5015523"/>
          </a:xfrm>
        </p:spPr>
        <p:txBody>
          <a:bodyPr/>
          <a:lstStyle>
            <a:lvl1pPr>
              <a:defRPr>
                <a:solidFill>
                  <a:srgbClr val="005551"/>
                </a:solidFill>
              </a:defRPr>
            </a:lvl1pPr>
          </a:lstStyle>
          <a:p>
            <a:r>
              <a:rPr lang="lv-LV" dirty="0" smtClean="0"/>
              <a:t>Drag picture to placeholder or click icon to add</a:t>
            </a:r>
            <a:endParaRPr lang="en-US" dirty="0"/>
          </a:p>
        </p:txBody>
      </p:sp>
      <p:sp>
        <p:nvSpPr>
          <p:cNvPr id="12" name="Title 1"/>
          <p:cNvSpPr>
            <a:spLocks noGrp="1"/>
          </p:cNvSpPr>
          <p:nvPr>
            <p:ph type="title"/>
          </p:nvPr>
        </p:nvSpPr>
        <p:spPr>
          <a:xfrm>
            <a:off x="609600" y="156860"/>
            <a:ext cx="10972800" cy="868909"/>
          </a:xfrm>
        </p:spPr>
        <p:txBody>
          <a:bodyPr anchor="t">
            <a:noAutofit/>
          </a:bodyPr>
          <a:lstStyle>
            <a:lvl1pPr algn="l">
              <a:defRPr sz="3600">
                <a:solidFill>
                  <a:srgbClr val="005551"/>
                </a:solidFill>
              </a:defRPr>
            </a:lvl1pPr>
          </a:lstStyle>
          <a:p>
            <a:r>
              <a:rPr lang="lv-LV" dirty="0" smtClean="0"/>
              <a:t>Click to edit Master title style</a:t>
            </a:r>
            <a:endParaRPr lang="en-US" dirty="0"/>
          </a:p>
        </p:txBody>
      </p:sp>
      <p:sp>
        <p:nvSpPr>
          <p:cNvPr id="6" name="Slide Number Placeholder 6"/>
          <p:cNvSpPr>
            <a:spLocks noGrp="1"/>
          </p:cNvSpPr>
          <p:nvPr>
            <p:ph type="sldNum" sz="quarter" idx="4"/>
          </p:nvPr>
        </p:nvSpPr>
        <p:spPr>
          <a:xfrm>
            <a:off x="609599" y="6272743"/>
            <a:ext cx="3296356" cy="365125"/>
          </a:xfrm>
          <a:prstGeom prst="rect">
            <a:avLst/>
          </a:prstGeom>
        </p:spPr>
        <p:txBody>
          <a:bodyPr/>
          <a:lstStyle>
            <a:lvl1pPr algn="l">
              <a:defRPr sz="1200">
                <a:solidFill>
                  <a:srgbClr val="A6A6A6"/>
                </a:solidFill>
                <a:latin typeface="Arial"/>
                <a:cs typeface="Arial"/>
              </a:defRPr>
            </a:lvl1pPr>
          </a:lstStyle>
          <a:p>
            <a:r>
              <a:rPr lang="lv-LV" dirty="0" err="1" smtClean="0"/>
              <a:t>Riga</a:t>
            </a:r>
            <a:r>
              <a:rPr lang="lv-LV" dirty="0" smtClean="0"/>
              <a:t> </a:t>
            </a:r>
            <a:r>
              <a:rPr lang="lv-LV" dirty="0" err="1" smtClean="0"/>
              <a:t>Technical</a:t>
            </a:r>
            <a:r>
              <a:rPr lang="lv-LV" dirty="0" smtClean="0"/>
              <a:t> </a:t>
            </a:r>
            <a:r>
              <a:rPr lang="lv-LV" dirty="0" err="1" smtClean="0"/>
              <a:t>University</a:t>
            </a:r>
            <a:endParaRPr lang="en-US" dirty="0"/>
          </a:p>
        </p:txBody>
      </p:sp>
      <p:sp>
        <p:nvSpPr>
          <p:cNvPr id="7" name="Date Placeholder 3"/>
          <p:cNvSpPr>
            <a:spLocks noGrp="1"/>
          </p:cNvSpPr>
          <p:nvPr>
            <p:ph type="dt" sz="half" idx="2"/>
          </p:nvPr>
        </p:nvSpPr>
        <p:spPr>
          <a:xfrm>
            <a:off x="7969956" y="6272743"/>
            <a:ext cx="2844800" cy="365125"/>
          </a:xfrm>
          <a:prstGeom prst="rect">
            <a:avLst/>
          </a:prstGeom>
        </p:spPr>
        <p:txBody>
          <a:bodyPr vert="horz" lIns="91440" tIns="45720" rIns="91440" bIns="45720" rtlCol="0" anchor="ctr"/>
          <a:lstStyle>
            <a:lvl1pPr algn="l">
              <a:defRPr sz="1200">
                <a:solidFill>
                  <a:srgbClr val="A6A6A6"/>
                </a:solidFill>
              </a:defRPr>
            </a:lvl1pPr>
          </a:lstStyle>
          <a:p>
            <a:endParaRPr lang="en-US" dirty="0"/>
          </a:p>
        </p:txBody>
      </p:sp>
    </p:spTree>
    <p:extLst>
      <p:ext uri="{BB962C8B-B14F-4D97-AF65-F5344CB8AC3E}">
        <p14:creationId xmlns:p14="http://schemas.microsoft.com/office/powerpoint/2010/main" val="6579802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ttēli 2">
    <p:bg>
      <p:bgRef idx="1001">
        <a:schemeClr val="bg2"/>
      </p:bgRef>
    </p:bg>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47004" y="1182078"/>
            <a:ext cx="5471573" cy="2370665"/>
          </a:xfrm>
        </p:spPr>
        <p:txBody>
          <a:bodyPr>
            <a:normAutofit/>
          </a:bodyPr>
          <a:lstStyle>
            <a:lvl1pPr>
              <a:defRPr sz="2000">
                <a:solidFill>
                  <a:srgbClr val="989898"/>
                </a:solidFill>
              </a:defRPr>
            </a:lvl1pPr>
          </a:lstStyle>
          <a:p>
            <a:r>
              <a:rPr lang="lv-LV" dirty="0" smtClean="0"/>
              <a:t>Drag picture to placeholder or click icon to add</a:t>
            </a:r>
            <a:endParaRPr lang="en-US" dirty="0"/>
          </a:p>
        </p:txBody>
      </p:sp>
      <p:sp>
        <p:nvSpPr>
          <p:cNvPr id="10" name="Picture Placeholder 7"/>
          <p:cNvSpPr>
            <a:spLocks noGrp="1"/>
          </p:cNvSpPr>
          <p:nvPr>
            <p:ph type="pic" sz="quarter" idx="14"/>
          </p:nvPr>
        </p:nvSpPr>
        <p:spPr>
          <a:xfrm>
            <a:off x="6242755" y="1182077"/>
            <a:ext cx="5339644" cy="4821320"/>
          </a:xfrm>
        </p:spPr>
        <p:txBody>
          <a:bodyPr>
            <a:normAutofit/>
          </a:bodyPr>
          <a:lstStyle>
            <a:lvl1pPr>
              <a:defRPr sz="2000">
                <a:solidFill>
                  <a:srgbClr val="989898"/>
                </a:solidFill>
              </a:defRPr>
            </a:lvl1pPr>
          </a:lstStyle>
          <a:p>
            <a:r>
              <a:rPr lang="lv-LV" dirty="0" smtClean="0"/>
              <a:t>Drag picture to placeholder or click icon to add</a:t>
            </a:r>
            <a:endParaRPr lang="en-US" dirty="0"/>
          </a:p>
        </p:txBody>
      </p:sp>
      <p:sp>
        <p:nvSpPr>
          <p:cNvPr id="11" name="Picture Placeholder 7"/>
          <p:cNvSpPr>
            <a:spLocks noGrp="1"/>
          </p:cNvSpPr>
          <p:nvPr>
            <p:ph type="pic" sz="quarter" idx="15"/>
          </p:nvPr>
        </p:nvSpPr>
        <p:spPr>
          <a:xfrm>
            <a:off x="647004" y="3632731"/>
            <a:ext cx="5471573" cy="2370665"/>
          </a:xfrm>
        </p:spPr>
        <p:txBody>
          <a:bodyPr>
            <a:normAutofit/>
          </a:bodyPr>
          <a:lstStyle>
            <a:lvl1pPr>
              <a:defRPr sz="2000">
                <a:solidFill>
                  <a:srgbClr val="989898"/>
                </a:solidFill>
              </a:defRPr>
            </a:lvl1pPr>
          </a:lstStyle>
          <a:p>
            <a:r>
              <a:rPr lang="lv-LV" dirty="0" smtClean="0"/>
              <a:t>Drag picture to placeholder or click icon to add</a:t>
            </a:r>
            <a:endParaRPr lang="en-US" dirty="0"/>
          </a:p>
        </p:txBody>
      </p:sp>
      <p:sp>
        <p:nvSpPr>
          <p:cNvPr id="14" name="Title 1"/>
          <p:cNvSpPr>
            <a:spLocks noGrp="1"/>
          </p:cNvSpPr>
          <p:nvPr>
            <p:ph type="title"/>
          </p:nvPr>
        </p:nvSpPr>
        <p:spPr>
          <a:xfrm>
            <a:off x="609600" y="156860"/>
            <a:ext cx="10972800" cy="868909"/>
          </a:xfrm>
        </p:spPr>
        <p:txBody>
          <a:bodyPr anchor="t">
            <a:noAutofit/>
          </a:bodyPr>
          <a:lstStyle>
            <a:lvl1pPr algn="l">
              <a:defRPr sz="3600">
                <a:solidFill>
                  <a:srgbClr val="005551"/>
                </a:solidFill>
              </a:defRPr>
            </a:lvl1pPr>
          </a:lstStyle>
          <a:p>
            <a:r>
              <a:rPr lang="lv-LV" dirty="0" smtClean="0"/>
              <a:t>Click to edit Master title style</a:t>
            </a:r>
            <a:endParaRPr lang="en-US" dirty="0"/>
          </a:p>
        </p:txBody>
      </p:sp>
      <p:sp>
        <p:nvSpPr>
          <p:cNvPr id="9" name="Slide Number Placeholder 6"/>
          <p:cNvSpPr>
            <a:spLocks noGrp="1"/>
          </p:cNvSpPr>
          <p:nvPr>
            <p:ph type="sldNum" sz="quarter" idx="4"/>
          </p:nvPr>
        </p:nvSpPr>
        <p:spPr>
          <a:xfrm>
            <a:off x="609599" y="6272743"/>
            <a:ext cx="3296356" cy="365125"/>
          </a:xfrm>
          <a:prstGeom prst="rect">
            <a:avLst/>
          </a:prstGeom>
        </p:spPr>
        <p:txBody>
          <a:bodyPr/>
          <a:lstStyle>
            <a:lvl1pPr algn="l">
              <a:defRPr sz="1200">
                <a:solidFill>
                  <a:srgbClr val="A6A6A6"/>
                </a:solidFill>
                <a:latin typeface="Arial"/>
                <a:cs typeface="Arial"/>
              </a:defRPr>
            </a:lvl1pPr>
          </a:lstStyle>
          <a:p>
            <a:r>
              <a:rPr lang="lv-LV" dirty="0" err="1" smtClean="0"/>
              <a:t>Riga</a:t>
            </a:r>
            <a:r>
              <a:rPr lang="lv-LV" dirty="0" smtClean="0"/>
              <a:t> </a:t>
            </a:r>
            <a:r>
              <a:rPr lang="lv-LV" dirty="0" err="1" smtClean="0"/>
              <a:t>Technical</a:t>
            </a:r>
            <a:r>
              <a:rPr lang="lv-LV" dirty="0" smtClean="0"/>
              <a:t> </a:t>
            </a:r>
            <a:r>
              <a:rPr lang="lv-LV" dirty="0" err="1" smtClean="0"/>
              <a:t>University</a:t>
            </a:r>
            <a:endParaRPr lang="en-US" dirty="0"/>
          </a:p>
        </p:txBody>
      </p:sp>
      <p:sp>
        <p:nvSpPr>
          <p:cNvPr id="12" name="Date Placeholder 3"/>
          <p:cNvSpPr>
            <a:spLocks noGrp="1"/>
          </p:cNvSpPr>
          <p:nvPr>
            <p:ph type="dt" sz="half" idx="2"/>
          </p:nvPr>
        </p:nvSpPr>
        <p:spPr>
          <a:xfrm>
            <a:off x="7969956" y="6272743"/>
            <a:ext cx="2844800" cy="365125"/>
          </a:xfrm>
          <a:prstGeom prst="rect">
            <a:avLst/>
          </a:prstGeom>
        </p:spPr>
        <p:txBody>
          <a:bodyPr vert="horz" lIns="91440" tIns="45720" rIns="91440" bIns="45720" rtlCol="0" anchor="ctr"/>
          <a:lstStyle>
            <a:lvl1pPr algn="l">
              <a:defRPr sz="1200">
                <a:solidFill>
                  <a:srgbClr val="A6A6A6"/>
                </a:solidFill>
              </a:defRPr>
            </a:lvl1pPr>
          </a:lstStyle>
          <a:p>
            <a:endParaRPr lang="en-US" dirty="0"/>
          </a:p>
        </p:txBody>
      </p:sp>
    </p:spTree>
    <p:extLst>
      <p:ext uri="{BB962C8B-B14F-4D97-AF65-F5344CB8AC3E}">
        <p14:creationId xmlns:p14="http://schemas.microsoft.com/office/powerpoint/2010/main" val="15547992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ttēli 5">
    <p:bg>
      <p:bgRef idx="1001">
        <a:schemeClr val="bg1"/>
      </p:bgRef>
    </p:bg>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810541" y="3669503"/>
            <a:ext cx="4145439" cy="2001761"/>
          </a:xfrm>
        </p:spPr>
        <p:txBody>
          <a:bodyPr>
            <a:normAutofit/>
          </a:bodyPr>
          <a:lstStyle>
            <a:lvl1pPr>
              <a:defRPr sz="1400"/>
            </a:lvl1pPr>
          </a:lstStyle>
          <a:p>
            <a:r>
              <a:rPr lang="lv-LV" dirty="0" smtClean="0"/>
              <a:t>Drag picture to placeholder or click icon to add</a:t>
            </a:r>
            <a:endParaRPr lang="en-US" dirty="0"/>
          </a:p>
        </p:txBody>
      </p:sp>
      <p:sp>
        <p:nvSpPr>
          <p:cNvPr id="10" name="Picture Placeholder 7"/>
          <p:cNvSpPr>
            <a:spLocks noGrp="1"/>
          </p:cNvSpPr>
          <p:nvPr>
            <p:ph type="pic" sz="quarter" idx="14"/>
          </p:nvPr>
        </p:nvSpPr>
        <p:spPr>
          <a:xfrm>
            <a:off x="8970314" y="1523278"/>
            <a:ext cx="1977913" cy="1995032"/>
          </a:xfrm>
        </p:spPr>
        <p:txBody>
          <a:bodyPr>
            <a:normAutofit/>
          </a:bodyPr>
          <a:lstStyle>
            <a:lvl1pPr>
              <a:defRPr sz="1400"/>
            </a:lvl1pPr>
          </a:lstStyle>
          <a:p>
            <a:r>
              <a:rPr lang="lv-LV" dirty="0" smtClean="0"/>
              <a:t>Drag picture to placeholder or click icon to add</a:t>
            </a:r>
            <a:endParaRPr lang="en-US" dirty="0"/>
          </a:p>
        </p:txBody>
      </p:sp>
      <p:sp>
        <p:nvSpPr>
          <p:cNvPr id="12" name="Picture Placeholder 7"/>
          <p:cNvSpPr>
            <a:spLocks noGrp="1"/>
          </p:cNvSpPr>
          <p:nvPr>
            <p:ph type="pic" sz="quarter" idx="16"/>
          </p:nvPr>
        </p:nvSpPr>
        <p:spPr>
          <a:xfrm>
            <a:off x="6811364" y="1523278"/>
            <a:ext cx="1977913" cy="1995032"/>
          </a:xfrm>
        </p:spPr>
        <p:txBody>
          <a:bodyPr>
            <a:normAutofit/>
          </a:bodyPr>
          <a:lstStyle>
            <a:lvl1pPr>
              <a:defRPr sz="1400"/>
            </a:lvl1pPr>
          </a:lstStyle>
          <a:p>
            <a:r>
              <a:rPr lang="lv-LV" dirty="0" smtClean="0"/>
              <a:t>Drag picture to placeholder or click icon to add</a:t>
            </a:r>
            <a:endParaRPr lang="en-US" dirty="0"/>
          </a:p>
        </p:txBody>
      </p:sp>
      <p:sp>
        <p:nvSpPr>
          <p:cNvPr id="14" name="Content Placeholder 2"/>
          <p:cNvSpPr>
            <a:spLocks noGrp="1"/>
          </p:cNvSpPr>
          <p:nvPr>
            <p:ph idx="1"/>
          </p:nvPr>
        </p:nvSpPr>
        <p:spPr>
          <a:xfrm>
            <a:off x="609601" y="1182079"/>
            <a:ext cx="4712305" cy="4807487"/>
          </a:xfrm>
        </p:spPr>
        <p:txBody>
          <a:bodyPr/>
          <a:lstStyle>
            <a:lvl1pPr marL="342900" indent="-342900">
              <a:buFont typeface="Wingdings" charset="2"/>
              <a:buChar char="§"/>
              <a:defRPr sz="1800">
                <a:solidFill>
                  <a:schemeClr val="tx1"/>
                </a:solidFill>
              </a:defRPr>
            </a:lvl1pPr>
            <a:lvl2pPr>
              <a:defRPr sz="1800">
                <a:solidFill>
                  <a:schemeClr val="tx1"/>
                </a:solidFill>
              </a:defRPr>
            </a:lvl2pPr>
            <a:lvl3pPr marL="1143000" indent="-228600">
              <a:buSzPct val="75000"/>
              <a:buFont typeface="Wingdings" charset="2"/>
              <a:buChar char="§"/>
              <a:defRPr sz="1400">
                <a:solidFill>
                  <a:schemeClr val="tx1"/>
                </a:solidFill>
              </a:defRPr>
            </a:lvl3pPr>
            <a:lvl4pPr>
              <a:buSzPct val="75000"/>
              <a:defRPr sz="1400">
                <a:solidFill>
                  <a:schemeClr val="tx1"/>
                </a:solidFill>
              </a:defRPr>
            </a:lvl4pPr>
            <a:lvl5pPr marL="2114550" indent="-285750">
              <a:buSzPct val="50000"/>
              <a:buFont typeface="Wingdings" charset="2"/>
              <a:buChar char="§"/>
              <a:defRPr sz="1400">
                <a:solidFill>
                  <a:schemeClr val="tx1"/>
                </a:solidFill>
              </a:defRPr>
            </a:lvl5pPr>
          </a:lstStyle>
          <a:p>
            <a:pPr lvl="0"/>
            <a:r>
              <a:rPr lang="lv-LV" dirty="0" smtClean="0"/>
              <a:t>Click to edit Master text styles</a:t>
            </a:r>
          </a:p>
          <a:p>
            <a:pPr lvl="1"/>
            <a:r>
              <a:rPr lang="lv-LV" dirty="0" smtClean="0"/>
              <a:t>Second level</a:t>
            </a:r>
          </a:p>
          <a:p>
            <a:pPr lvl="2"/>
            <a:r>
              <a:rPr lang="lv-LV" dirty="0" smtClean="0"/>
              <a:t>Third level</a:t>
            </a:r>
          </a:p>
          <a:p>
            <a:pPr lvl="3"/>
            <a:r>
              <a:rPr lang="lv-LV" dirty="0" smtClean="0"/>
              <a:t>Fourth level</a:t>
            </a:r>
          </a:p>
          <a:p>
            <a:pPr lvl="4"/>
            <a:r>
              <a:rPr lang="lv-LV" dirty="0" smtClean="0"/>
              <a:t>Fifth level</a:t>
            </a:r>
            <a:endParaRPr lang="en-US" dirty="0"/>
          </a:p>
        </p:txBody>
      </p:sp>
      <p:sp>
        <p:nvSpPr>
          <p:cNvPr id="15" name="Title 1"/>
          <p:cNvSpPr>
            <a:spLocks noGrp="1"/>
          </p:cNvSpPr>
          <p:nvPr>
            <p:ph type="title"/>
          </p:nvPr>
        </p:nvSpPr>
        <p:spPr>
          <a:xfrm>
            <a:off x="609600" y="156860"/>
            <a:ext cx="10972800" cy="868909"/>
          </a:xfrm>
        </p:spPr>
        <p:txBody>
          <a:bodyPr anchor="t">
            <a:noAutofit/>
          </a:bodyPr>
          <a:lstStyle>
            <a:lvl1pPr algn="l">
              <a:defRPr sz="3600">
                <a:solidFill>
                  <a:srgbClr val="005551"/>
                </a:solidFill>
              </a:defRPr>
            </a:lvl1pPr>
          </a:lstStyle>
          <a:p>
            <a:r>
              <a:rPr lang="lv-LV" dirty="0" smtClean="0"/>
              <a:t>Click to edit Master title style</a:t>
            </a:r>
            <a:endParaRPr lang="en-US" dirty="0"/>
          </a:p>
        </p:txBody>
      </p:sp>
      <p:sp>
        <p:nvSpPr>
          <p:cNvPr id="11" name="Slide Number Placeholder 6"/>
          <p:cNvSpPr>
            <a:spLocks noGrp="1"/>
          </p:cNvSpPr>
          <p:nvPr>
            <p:ph type="sldNum" sz="quarter" idx="4"/>
          </p:nvPr>
        </p:nvSpPr>
        <p:spPr>
          <a:xfrm>
            <a:off x="609599" y="6272743"/>
            <a:ext cx="3296356" cy="365125"/>
          </a:xfrm>
          <a:prstGeom prst="rect">
            <a:avLst/>
          </a:prstGeom>
        </p:spPr>
        <p:txBody>
          <a:bodyPr/>
          <a:lstStyle>
            <a:lvl1pPr algn="l">
              <a:defRPr sz="1200">
                <a:solidFill>
                  <a:srgbClr val="A6A6A6"/>
                </a:solidFill>
                <a:latin typeface="Arial"/>
                <a:cs typeface="Arial"/>
              </a:defRPr>
            </a:lvl1pPr>
          </a:lstStyle>
          <a:p>
            <a:r>
              <a:rPr lang="lv-LV" dirty="0" err="1" smtClean="0"/>
              <a:t>Riga</a:t>
            </a:r>
            <a:r>
              <a:rPr lang="lv-LV" dirty="0" smtClean="0"/>
              <a:t> </a:t>
            </a:r>
            <a:r>
              <a:rPr lang="lv-LV" dirty="0" err="1" smtClean="0"/>
              <a:t>Technical</a:t>
            </a:r>
            <a:r>
              <a:rPr lang="lv-LV" dirty="0" smtClean="0"/>
              <a:t> </a:t>
            </a:r>
            <a:r>
              <a:rPr lang="lv-LV" dirty="0" err="1" smtClean="0"/>
              <a:t>University</a:t>
            </a:r>
            <a:endParaRPr lang="en-US" dirty="0"/>
          </a:p>
        </p:txBody>
      </p:sp>
      <p:sp>
        <p:nvSpPr>
          <p:cNvPr id="13" name="Date Placeholder 3"/>
          <p:cNvSpPr>
            <a:spLocks noGrp="1"/>
          </p:cNvSpPr>
          <p:nvPr>
            <p:ph type="dt" sz="half" idx="2"/>
          </p:nvPr>
        </p:nvSpPr>
        <p:spPr>
          <a:xfrm>
            <a:off x="7969956" y="6272743"/>
            <a:ext cx="2844800" cy="365125"/>
          </a:xfrm>
          <a:prstGeom prst="rect">
            <a:avLst/>
          </a:prstGeom>
        </p:spPr>
        <p:txBody>
          <a:bodyPr vert="horz" lIns="91440" tIns="45720" rIns="91440" bIns="45720" rtlCol="0" anchor="ctr"/>
          <a:lstStyle>
            <a:lvl1pPr algn="l">
              <a:defRPr sz="1200">
                <a:solidFill>
                  <a:schemeClr val="bg1">
                    <a:lumMod val="65000"/>
                  </a:schemeClr>
                </a:solidFill>
              </a:defRPr>
            </a:lvl1pPr>
          </a:lstStyle>
          <a:p>
            <a:endParaRPr lang="en-US" dirty="0"/>
          </a:p>
        </p:txBody>
      </p:sp>
    </p:spTree>
    <p:extLst>
      <p:ext uri="{BB962C8B-B14F-4D97-AF65-F5344CB8AC3E}">
        <p14:creationId xmlns:p14="http://schemas.microsoft.com/office/powerpoint/2010/main" val="41021175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eigas 2">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926327" y="1271077"/>
            <a:ext cx="10363200" cy="1470025"/>
          </a:xfrm>
        </p:spPr>
        <p:txBody>
          <a:bodyPr>
            <a:normAutofit/>
          </a:bodyPr>
          <a:lstStyle>
            <a:lvl1pPr algn="ctr">
              <a:defRPr sz="3600" b="1" i="0">
                <a:solidFill>
                  <a:schemeClr val="accent1"/>
                </a:solidFill>
                <a:latin typeface="Arial"/>
                <a:cs typeface="Arial"/>
              </a:defRPr>
            </a:lvl1pPr>
          </a:lstStyle>
          <a:p>
            <a:r>
              <a:rPr lang="lv-LV" dirty="0" smtClean="0"/>
              <a:t>Click to edit</a:t>
            </a:r>
            <a:br>
              <a:rPr lang="lv-LV" dirty="0" smtClean="0"/>
            </a:br>
            <a:r>
              <a:rPr lang="lv-LV" dirty="0" smtClean="0"/>
              <a:t>master text syle</a:t>
            </a:r>
            <a:endParaRPr lang="en-US" dirty="0"/>
          </a:p>
        </p:txBody>
      </p:sp>
      <p:sp>
        <p:nvSpPr>
          <p:cNvPr id="7" name="Subtitle 2"/>
          <p:cNvSpPr>
            <a:spLocks noGrp="1"/>
          </p:cNvSpPr>
          <p:nvPr>
            <p:ph type="subTitle" idx="1"/>
          </p:nvPr>
        </p:nvSpPr>
        <p:spPr>
          <a:xfrm>
            <a:off x="1840727" y="2883357"/>
            <a:ext cx="8534400" cy="1345396"/>
          </a:xfrm>
        </p:spPr>
        <p:txBody>
          <a:bodyPr anchor="ctr">
            <a:normAutofit/>
          </a:bodyPr>
          <a:lstStyle>
            <a:lvl1pPr marL="0" indent="0" algn="ctr">
              <a:buNone/>
              <a:defRPr sz="1400">
                <a:solidFill>
                  <a:srgbClr val="00555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dirty="0" smtClean="0"/>
              <a:t>Click to edit Master subtitle style</a:t>
            </a:r>
            <a:endParaRPr lang="en-US" dirty="0"/>
          </a:p>
        </p:txBody>
      </p:sp>
      <p:sp>
        <p:nvSpPr>
          <p:cNvPr id="12" name="Rectangle 11"/>
          <p:cNvSpPr/>
          <p:nvPr userDrawn="1"/>
        </p:nvSpPr>
        <p:spPr>
          <a:xfrm>
            <a:off x="3241526" y="2741102"/>
            <a:ext cx="5773460" cy="709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Slide Number Placeholder 6"/>
          <p:cNvSpPr>
            <a:spLocks noGrp="1"/>
          </p:cNvSpPr>
          <p:nvPr>
            <p:ph type="sldNum" sz="quarter" idx="4"/>
          </p:nvPr>
        </p:nvSpPr>
        <p:spPr>
          <a:xfrm>
            <a:off x="609599" y="6272743"/>
            <a:ext cx="3296356" cy="365125"/>
          </a:xfrm>
          <a:prstGeom prst="rect">
            <a:avLst/>
          </a:prstGeom>
        </p:spPr>
        <p:txBody>
          <a:bodyPr/>
          <a:lstStyle>
            <a:lvl1pPr algn="l">
              <a:defRPr sz="1200">
                <a:solidFill>
                  <a:srgbClr val="A6A6A6"/>
                </a:solidFill>
                <a:latin typeface="Arial"/>
                <a:cs typeface="Arial"/>
              </a:defRPr>
            </a:lvl1pPr>
          </a:lstStyle>
          <a:p>
            <a:r>
              <a:rPr lang="lv-LV" dirty="0" err="1" smtClean="0"/>
              <a:t>Riga</a:t>
            </a:r>
            <a:r>
              <a:rPr lang="lv-LV" dirty="0" smtClean="0"/>
              <a:t> </a:t>
            </a:r>
            <a:r>
              <a:rPr lang="lv-LV" dirty="0" err="1" smtClean="0"/>
              <a:t>Technical</a:t>
            </a:r>
            <a:r>
              <a:rPr lang="lv-LV" dirty="0" smtClean="0"/>
              <a:t> </a:t>
            </a:r>
            <a:r>
              <a:rPr lang="lv-LV" dirty="0" err="1" smtClean="0"/>
              <a:t>University</a:t>
            </a:r>
            <a:endParaRPr lang="en-US" dirty="0"/>
          </a:p>
        </p:txBody>
      </p:sp>
      <p:sp>
        <p:nvSpPr>
          <p:cNvPr id="8" name="Date Placeholder 3"/>
          <p:cNvSpPr>
            <a:spLocks noGrp="1"/>
          </p:cNvSpPr>
          <p:nvPr>
            <p:ph type="dt" sz="half" idx="2"/>
          </p:nvPr>
        </p:nvSpPr>
        <p:spPr>
          <a:xfrm>
            <a:off x="7969956" y="6272743"/>
            <a:ext cx="2844800" cy="365125"/>
          </a:xfrm>
          <a:prstGeom prst="rect">
            <a:avLst/>
          </a:prstGeom>
        </p:spPr>
        <p:txBody>
          <a:bodyPr vert="horz" lIns="91440" tIns="45720" rIns="91440" bIns="45720" rtlCol="0" anchor="ctr"/>
          <a:lstStyle>
            <a:lvl1pPr algn="l">
              <a:defRPr sz="1200">
                <a:solidFill>
                  <a:schemeClr val="bg1">
                    <a:lumMod val="65000"/>
                  </a:schemeClr>
                </a:solidFill>
              </a:defRPr>
            </a:lvl1pPr>
          </a:lstStyle>
          <a:p>
            <a:endParaRPr lang="en-US" dirty="0"/>
          </a:p>
        </p:txBody>
      </p:sp>
    </p:spTree>
    <p:extLst>
      <p:ext uri="{BB962C8B-B14F-4D97-AF65-F5344CB8AC3E}">
        <p14:creationId xmlns:p14="http://schemas.microsoft.com/office/powerpoint/2010/main" val="87563693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Nodalu_slaids_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ctrTitle" hasCustomPrompt="1"/>
          </p:nvPr>
        </p:nvSpPr>
        <p:spPr>
          <a:xfrm>
            <a:off x="914400" y="2617788"/>
            <a:ext cx="10363200" cy="1470025"/>
          </a:xfrm>
        </p:spPr>
        <p:txBody>
          <a:bodyPr>
            <a:noAutofit/>
          </a:bodyPr>
          <a:lstStyle>
            <a:lvl1pPr algn="ctr">
              <a:defRPr sz="5500" b="1" i="0">
                <a:solidFill>
                  <a:srgbClr val="005551"/>
                </a:solidFill>
                <a:latin typeface="Arial"/>
                <a:cs typeface="Arial"/>
              </a:defRPr>
            </a:lvl1pPr>
          </a:lstStyle>
          <a:p>
            <a:r>
              <a:rPr lang="lv-LV" dirty="0" smtClean="0"/>
              <a:t>Paldies.</a:t>
            </a:r>
            <a:endParaRPr lang="en-US" dirty="0"/>
          </a:p>
        </p:txBody>
      </p:sp>
    </p:spTree>
    <p:extLst>
      <p:ext uri="{BB962C8B-B14F-4D97-AF65-F5344CB8AC3E}">
        <p14:creationId xmlns:p14="http://schemas.microsoft.com/office/powerpoint/2010/main" val="364959588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lv-LV"/>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3DB65E-2F2A-416E-8CC7-7F4980829F69}" type="datetimeFigureOut">
              <a:rPr lang="lv-LV" smtClean="0"/>
              <a:pPr/>
              <a:t>09.03.2019.</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96FC6237-EAA6-406B-9E18-F663089C0AB9}" type="slidenum">
              <a:rPr lang="lv-LV" smtClean="0"/>
              <a:pPr/>
              <a:t>‹#›</a:t>
            </a:fld>
            <a:endParaRPr lang="lv-LV"/>
          </a:p>
        </p:txBody>
      </p:sp>
    </p:spTree>
    <p:extLst>
      <p:ext uri="{BB962C8B-B14F-4D97-AF65-F5344CB8AC3E}">
        <p14:creationId xmlns:p14="http://schemas.microsoft.com/office/powerpoint/2010/main" val="3377757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4"/>
          <p:cNvSpPr>
            <a:spLocks noGrp="1"/>
          </p:cNvSpPr>
          <p:nvPr>
            <p:ph type="dt" sz="half" idx="10"/>
          </p:nvPr>
        </p:nvSpPr>
        <p:spPr/>
        <p:txBody>
          <a:bodyPr/>
          <a:lstStyle/>
          <a:p>
            <a:fld id="{113DB65E-2F2A-416E-8CC7-7F4980829F69}" type="datetimeFigureOut">
              <a:rPr lang="lv-LV" smtClean="0"/>
              <a:pPr/>
              <a:t>09.03.2019.</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96FC6237-EAA6-406B-9E18-F663089C0AB9}" type="slidenum">
              <a:rPr lang="lv-LV" smtClean="0"/>
              <a:pPr/>
              <a:t>‹#›</a:t>
            </a:fld>
            <a:endParaRPr lang="lv-LV"/>
          </a:p>
        </p:txBody>
      </p:sp>
    </p:spTree>
    <p:extLst>
      <p:ext uri="{BB962C8B-B14F-4D97-AF65-F5344CB8AC3E}">
        <p14:creationId xmlns:p14="http://schemas.microsoft.com/office/powerpoint/2010/main" val="11053017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lv-LV"/>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6"/>
          <p:cNvSpPr>
            <a:spLocks noGrp="1"/>
          </p:cNvSpPr>
          <p:nvPr>
            <p:ph type="dt" sz="half" idx="10"/>
          </p:nvPr>
        </p:nvSpPr>
        <p:spPr/>
        <p:txBody>
          <a:bodyPr/>
          <a:lstStyle/>
          <a:p>
            <a:fld id="{113DB65E-2F2A-416E-8CC7-7F4980829F69}" type="datetimeFigureOut">
              <a:rPr lang="lv-LV" smtClean="0"/>
              <a:pPr/>
              <a:t>09.03.2019.</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96FC6237-EAA6-406B-9E18-F663089C0AB9}" type="slidenum">
              <a:rPr lang="lv-LV" smtClean="0"/>
              <a:pPr/>
              <a:t>‹#›</a:t>
            </a:fld>
            <a:endParaRPr lang="lv-LV"/>
          </a:p>
        </p:txBody>
      </p:sp>
    </p:spTree>
    <p:extLst>
      <p:ext uri="{BB962C8B-B14F-4D97-AF65-F5344CB8AC3E}">
        <p14:creationId xmlns:p14="http://schemas.microsoft.com/office/powerpoint/2010/main" val="287381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saukum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40727" y="2883357"/>
            <a:ext cx="8534400" cy="1197576"/>
          </a:xfrm>
        </p:spPr>
        <p:txBody>
          <a:bodyPr anchor="ctr">
            <a:normAutofit/>
          </a:bodyPr>
          <a:lstStyle>
            <a:lvl1pPr marL="0" indent="0" algn="ctr">
              <a:buNone/>
              <a:defRPr sz="20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dirty="0" smtClean="0"/>
              <a:t>Click to edit Master subtitle style</a:t>
            </a:r>
            <a:endParaRPr lang="en-US" dirty="0"/>
          </a:p>
        </p:txBody>
      </p:sp>
      <p:sp>
        <p:nvSpPr>
          <p:cNvPr id="15" name="Text Placeholder 14"/>
          <p:cNvSpPr>
            <a:spLocks noGrp="1"/>
          </p:cNvSpPr>
          <p:nvPr>
            <p:ph type="body" sz="quarter" idx="10"/>
          </p:nvPr>
        </p:nvSpPr>
        <p:spPr>
          <a:xfrm>
            <a:off x="1840727" y="4354824"/>
            <a:ext cx="8534400" cy="1341437"/>
          </a:xfrm>
        </p:spPr>
        <p:txBody>
          <a:bodyPr anchor="ctr">
            <a:normAutofit/>
          </a:bodyPr>
          <a:lstStyle>
            <a:lvl1pPr marL="0" indent="0" algn="ctr">
              <a:buNone/>
              <a:defRPr sz="1400">
                <a:solidFill>
                  <a:schemeClr val="accent4"/>
                </a:solidFill>
              </a:defRPr>
            </a:lvl1pPr>
            <a:lvl2pPr marL="457200" indent="0">
              <a:buNone/>
              <a:defRPr/>
            </a:lvl2pPr>
            <a:lvl3pPr marL="914400" indent="0">
              <a:buNone/>
              <a:defRPr/>
            </a:lvl3pPr>
            <a:lvl4pPr marL="1371600" indent="0">
              <a:buNone/>
              <a:defRPr/>
            </a:lvl4pPr>
            <a:lvl5pPr marL="1828800" indent="0">
              <a:buNone/>
              <a:defRPr/>
            </a:lvl5pPr>
          </a:lstStyle>
          <a:p>
            <a:pPr lvl="0"/>
            <a:r>
              <a:rPr lang="lv-LV" dirty="0" smtClean="0"/>
              <a:t>Click to edit Master text styles</a:t>
            </a:r>
          </a:p>
        </p:txBody>
      </p:sp>
      <p:sp>
        <p:nvSpPr>
          <p:cNvPr id="17" name="Rectangle 16"/>
          <p:cNvSpPr/>
          <p:nvPr userDrawn="1"/>
        </p:nvSpPr>
        <p:spPr>
          <a:xfrm>
            <a:off x="3221198" y="2741101"/>
            <a:ext cx="5773460" cy="36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8" name="Straight Connector 17"/>
          <p:cNvCxnSpPr/>
          <p:nvPr userDrawn="1"/>
        </p:nvCxnSpPr>
        <p:spPr>
          <a:xfrm>
            <a:off x="3747523" y="4238143"/>
            <a:ext cx="4720808" cy="0"/>
          </a:xfrm>
          <a:prstGeom prst="line">
            <a:avLst/>
          </a:prstGeom>
          <a:ln w="3175" cmpd="sng">
            <a:solidFill>
              <a:schemeClr val="accent1"/>
            </a:solidFill>
          </a:ln>
        </p:spPr>
        <p:style>
          <a:lnRef idx="1">
            <a:schemeClr val="dk1"/>
          </a:lnRef>
          <a:fillRef idx="0">
            <a:schemeClr val="dk1"/>
          </a:fillRef>
          <a:effectRef idx="0">
            <a:schemeClr val="dk1"/>
          </a:effectRef>
          <a:fontRef idx="minor">
            <a:schemeClr val="tx1"/>
          </a:fontRef>
        </p:style>
      </p:cxnSp>
      <p:sp>
        <p:nvSpPr>
          <p:cNvPr id="8" name="Slide Number Placeholder 6"/>
          <p:cNvSpPr>
            <a:spLocks noGrp="1"/>
          </p:cNvSpPr>
          <p:nvPr>
            <p:ph type="sldNum" sz="quarter" idx="4"/>
          </p:nvPr>
        </p:nvSpPr>
        <p:spPr>
          <a:xfrm>
            <a:off x="609599" y="6272743"/>
            <a:ext cx="3296356" cy="365125"/>
          </a:xfrm>
          <a:prstGeom prst="rect">
            <a:avLst/>
          </a:prstGeom>
        </p:spPr>
        <p:txBody>
          <a:bodyPr/>
          <a:lstStyle>
            <a:lvl1pPr algn="l">
              <a:defRPr sz="1200">
                <a:solidFill>
                  <a:srgbClr val="A6A6A6"/>
                </a:solidFill>
                <a:latin typeface="Arial"/>
                <a:cs typeface="Arial"/>
              </a:defRPr>
            </a:lvl1pPr>
          </a:lstStyle>
          <a:p>
            <a:r>
              <a:rPr lang="lv-LV" dirty="0" err="1" smtClean="0"/>
              <a:t>Riga</a:t>
            </a:r>
            <a:r>
              <a:rPr lang="lv-LV" dirty="0" smtClean="0"/>
              <a:t> </a:t>
            </a:r>
            <a:r>
              <a:rPr lang="lv-LV" dirty="0" err="1" smtClean="0"/>
              <a:t>Technical</a:t>
            </a:r>
            <a:r>
              <a:rPr lang="lv-LV" dirty="0" smtClean="0"/>
              <a:t> </a:t>
            </a:r>
            <a:r>
              <a:rPr lang="lv-LV" dirty="0" err="1" smtClean="0"/>
              <a:t>University</a:t>
            </a:r>
            <a:endParaRPr lang="en-US" dirty="0"/>
          </a:p>
        </p:txBody>
      </p:sp>
      <p:sp>
        <p:nvSpPr>
          <p:cNvPr id="10" name="Title 9"/>
          <p:cNvSpPr>
            <a:spLocks noGrp="1"/>
          </p:cNvSpPr>
          <p:nvPr>
            <p:ph type="title"/>
          </p:nvPr>
        </p:nvSpPr>
        <p:spPr>
          <a:xfrm>
            <a:off x="598315" y="1420280"/>
            <a:ext cx="10972800" cy="1143000"/>
          </a:xfrm>
        </p:spPr>
        <p:txBody>
          <a:bodyPr/>
          <a:lstStyle>
            <a:lvl1pPr algn="ctr">
              <a:defRPr/>
            </a:lvl1pPr>
          </a:lstStyle>
          <a:p>
            <a:r>
              <a:rPr lang="lv-LV" dirty="0" smtClean="0"/>
              <a:t>Click to edit Master title style</a:t>
            </a:r>
            <a:endParaRPr lang="en-US" dirty="0"/>
          </a:p>
        </p:txBody>
      </p:sp>
    </p:spTree>
    <p:extLst>
      <p:ext uri="{BB962C8B-B14F-4D97-AF65-F5344CB8AC3E}">
        <p14:creationId xmlns:p14="http://schemas.microsoft.com/office/powerpoint/2010/main" val="331467243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1453932"/>
            <a:ext cx="10972800" cy="2789129"/>
          </a:xfrm>
        </p:spPr>
        <p:txBody>
          <a:bodyPr/>
          <a:lstStyle>
            <a:lvl1pPr marL="342900" indent="-342900">
              <a:buFont typeface="Wingdings" charset="2"/>
              <a:buChar char="§"/>
              <a:defRPr sz="2000">
                <a:solidFill>
                  <a:schemeClr val="accent1"/>
                </a:solidFill>
              </a:defRPr>
            </a:lvl1pPr>
            <a:lvl2pPr>
              <a:defRPr sz="1800">
                <a:solidFill>
                  <a:schemeClr val="accent1"/>
                </a:solidFill>
              </a:defRPr>
            </a:lvl2pPr>
            <a:lvl3pPr marL="1143000" indent="-228600">
              <a:buSzPct val="75000"/>
              <a:buFont typeface="Wingdings" charset="2"/>
              <a:buChar char="§"/>
              <a:defRPr sz="1400">
                <a:solidFill>
                  <a:schemeClr val="accent1"/>
                </a:solidFill>
              </a:defRPr>
            </a:lvl3pPr>
            <a:lvl4pPr>
              <a:buSzPct val="75000"/>
              <a:defRPr sz="1400">
                <a:solidFill>
                  <a:schemeClr val="accent1"/>
                </a:solidFill>
              </a:defRPr>
            </a:lvl4pPr>
            <a:lvl5pPr marL="2114550" indent="-285750">
              <a:buSzPct val="50000"/>
              <a:buFont typeface="Wingdings" charset="2"/>
              <a:buChar char="§"/>
              <a:defRPr sz="1400">
                <a:solidFill>
                  <a:schemeClr val="accent1"/>
                </a:solidFill>
              </a:defRPr>
            </a:lvl5pPr>
          </a:lstStyle>
          <a:p>
            <a:pPr lvl="0"/>
            <a:r>
              <a:rPr lang="lv-LV" dirty="0" smtClean="0"/>
              <a:t>Click to edit Master text styles</a:t>
            </a:r>
          </a:p>
          <a:p>
            <a:pPr lvl="1"/>
            <a:r>
              <a:rPr lang="lv-LV" dirty="0" smtClean="0"/>
              <a:t>Second level</a:t>
            </a:r>
          </a:p>
          <a:p>
            <a:pPr lvl="2"/>
            <a:r>
              <a:rPr lang="lv-LV" dirty="0" smtClean="0"/>
              <a:t>Third level</a:t>
            </a:r>
          </a:p>
          <a:p>
            <a:pPr lvl="3"/>
            <a:r>
              <a:rPr lang="lv-LV" dirty="0" smtClean="0"/>
              <a:t>Fourth level</a:t>
            </a:r>
          </a:p>
          <a:p>
            <a:pPr lvl="4"/>
            <a:r>
              <a:rPr lang="lv-LV" dirty="0" smtClean="0"/>
              <a:t>Fifth level</a:t>
            </a:r>
            <a:endParaRPr lang="en-US" dirty="0"/>
          </a:p>
        </p:txBody>
      </p:sp>
      <p:sp>
        <p:nvSpPr>
          <p:cNvPr id="9" name="TextBox 8"/>
          <p:cNvSpPr txBox="1"/>
          <p:nvPr/>
        </p:nvSpPr>
        <p:spPr>
          <a:xfrm>
            <a:off x="13289747" y="1611586"/>
            <a:ext cx="184731" cy="369332"/>
          </a:xfrm>
          <a:prstGeom prst="rect">
            <a:avLst/>
          </a:prstGeom>
          <a:noFill/>
        </p:spPr>
        <p:txBody>
          <a:bodyPr wrap="none" rtlCol="0">
            <a:spAutoFit/>
          </a:bodyPr>
          <a:lstStyle/>
          <a:p>
            <a:endParaRPr lang="en-US" sz="1800" dirty="0"/>
          </a:p>
        </p:txBody>
      </p:sp>
      <p:sp>
        <p:nvSpPr>
          <p:cNvPr id="12" name="TextBox 11"/>
          <p:cNvSpPr txBox="1"/>
          <p:nvPr/>
        </p:nvSpPr>
        <p:spPr>
          <a:xfrm>
            <a:off x="13289747" y="1611586"/>
            <a:ext cx="184731" cy="369332"/>
          </a:xfrm>
          <a:prstGeom prst="rect">
            <a:avLst/>
          </a:prstGeom>
          <a:noFill/>
        </p:spPr>
        <p:txBody>
          <a:bodyPr wrap="none" rtlCol="0">
            <a:spAutoFit/>
          </a:bodyPr>
          <a:lstStyle/>
          <a:p>
            <a:endParaRPr lang="en-US" sz="1800" dirty="0"/>
          </a:p>
        </p:txBody>
      </p:sp>
      <p:sp>
        <p:nvSpPr>
          <p:cNvPr id="13" name="TextBox 12"/>
          <p:cNvSpPr txBox="1"/>
          <p:nvPr userDrawn="1"/>
        </p:nvSpPr>
        <p:spPr>
          <a:xfrm>
            <a:off x="13289747" y="1611586"/>
            <a:ext cx="184731" cy="369332"/>
          </a:xfrm>
          <a:prstGeom prst="rect">
            <a:avLst/>
          </a:prstGeom>
          <a:noFill/>
        </p:spPr>
        <p:txBody>
          <a:bodyPr wrap="none" rtlCol="0">
            <a:spAutoFit/>
          </a:bodyPr>
          <a:lstStyle/>
          <a:p>
            <a:endParaRPr lang="en-US" sz="1800" dirty="0"/>
          </a:p>
        </p:txBody>
      </p:sp>
      <p:sp>
        <p:nvSpPr>
          <p:cNvPr id="2" name="Title 1"/>
          <p:cNvSpPr>
            <a:spLocks noGrp="1"/>
          </p:cNvSpPr>
          <p:nvPr>
            <p:ph type="title"/>
          </p:nvPr>
        </p:nvSpPr>
        <p:spPr>
          <a:xfrm>
            <a:off x="609600" y="363965"/>
            <a:ext cx="10972800" cy="770685"/>
          </a:xfrm>
        </p:spPr>
        <p:txBody>
          <a:bodyPr anchor="t">
            <a:noAutofit/>
          </a:bodyPr>
          <a:lstStyle>
            <a:lvl1pPr algn="l">
              <a:defRPr sz="4400" b="1" i="0">
                <a:solidFill>
                  <a:schemeClr val="accent1"/>
                </a:solidFill>
                <a:latin typeface="Arial"/>
                <a:cs typeface="Arial"/>
              </a:defRPr>
            </a:lvl1pPr>
          </a:lstStyle>
          <a:p>
            <a:r>
              <a:rPr lang="lv-LV" dirty="0" smtClean="0"/>
              <a:t>Click to edit Master title style</a:t>
            </a:r>
            <a:endParaRPr lang="en-US" dirty="0"/>
          </a:p>
        </p:txBody>
      </p:sp>
      <p:sp>
        <p:nvSpPr>
          <p:cNvPr id="10" name="Slide Number Placeholder 6"/>
          <p:cNvSpPr>
            <a:spLocks noGrp="1"/>
          </p:cNvSpPr>
          <p:nvPr>
            <p:ph type="sldNum" sz="quarter" idx="4"/>
          </p:nvPr>
        </p:nvSpPr>
        <p:spPr>
          <a:xfrm>
            <a:off x="609599" y="6272743"/>
            <a:ext cx="3296356" cy="365125"/>
          </a:xfrm>
          <a:prstGeom prst="rect">
            <a:avLst/>
          </a:prstGeom>
        </p:spPr>
        <p:txBody>
          <a:bodyPr/>
          <a:lstStyle>
            <a:lvl1pPr algn="l">
              <a:defRPr sz="1200">
                <a:solidFill>
                  <a:srgbClr val="A6A6A6"/>
                </a:solidFill>
                <a:latin typeface="Arial"/>
                <a:cs typeface="Arial"/>
              </a:defRPr>
            </a:lvl1pPr>
          </a:lstStyle>
          <a:p>
            <a:r>
              <a:rPr lang="lv-LV" dirty="0" err="1" smtClean="0"/>
              <a:t>Riga</a:t>
            </a:r>
            <a:r>
              <a:rPr lang="lv-LV" dirty="0" smtClean="0"/>
              <a:t> </a:t>
            </a:r>
            <a:r>
              <a:rPr lang="lv-LV" dirty="0" err="1" smtClean="0"/>
              <a:t>Technical</a:t>
            </a:r>
            <a:r>
              <a:rPr lang="lv-LV" dirty="0" smtClean="0"/>
              <a:t> </a:t>
            </a:r>
            <a:r>
              <a:rPr lang="lv-LV" dirty="0" err="1" smtClean="0"/>
              <a:t>University</a:t>
            </a:r>
            <a:endParaRPr lang="en-US" dirty="0"/>
          </a:p>
        </p:txBody>
      </p:sp>
      <p:sp>
        <p:nvSpPr>
          <p:cNvPr id="11" name="Date Placeholder 3"/>
          <p:cNvSpPr>
            <a:spLocks noGrp="1"/>
          </p:cNvSpPr>
          <p:nvPr>
            <p:ph type="dt" sz="half" idx="2"/>
          </p:nvPr>
        </p:nvSpPr>
        <p:spPr>
          <a:xfrm>
            <a:off x="7969956" y="6272743"/>
            <a:ext cx="2844800" cy="365125"/>
          </a:xfrm>
          <a:prstGeom prst="rect">
            <a:avLst/>
          </a:prstGeom>
        </p:spPr>
        <p:txBody>
          <a:bodyPr vert="horz" lIns="91440" tIns="45720" rIns="91440" bIns="45720" rtlCol="0" anchor="ctr"/>
          <a:lstStyle>
            <a:lvl1pPr algn="l">
              <a:defRPr sz="1200">
                <a:solidFill>
                  <a:srgbClr val="A6A6A6"/>
                </a:solidFill>
              </a:defRPr>
            </a:lvl1pPr>
          </a:lstStyle>
          <a:p>
            <a:endParaRPr lang="en-US" dirty="0"/>
          </a:p>
        </p:txBody>
      </p:sp>
      <p:sp>
        <p:nvSpPr>
          <p:cNvPr id="14" name="Slide Number Placeholder 6"/>
          <p:cNvSpPr txBox="1">
            <a:spLocks/>
          </p:cNvSpPr>
          <p:nvPr userDrawn="1"/>
        </p:nvSpPr>
        <p:spPr>
          <a:xfrm>
            <a:off x="10938933" y="6272743"/>
            <a:ext cx="643467" cy="365125"/>
          </a:xfrm>
          <a:prstGeom prst="rect">
            <a:avLst/>
          </a:prstGeom>
        </p:spPr>
        <p:txBody>
          <a:bodyPr/>
          <a:lstStyle>
            <a:defPPr>
              <a:defRPr lang="en-US"/>
            </a:defPPr>
            <a:lvl1pPr marL="0" algn="l" defTabSz="457200" rtl="0" eaLnBrk="1" latinLnBrk="0" hangingPunct="1">
              <a:defRPr sz="1200" kern="1200">
                <a:solidFill>
                  <a:srgbClr val="10205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EF746A6-E283-484D-A747-262174EE73C9}" type="slidenum">
              <a:rPr lang="en-US" sz="1200" smtClean="0">
                <a:solidFill>
                  <a:srgbClr val="A6A6A6"/>
                </a:solidFill>
              </a:rPr>
              <a:pPr/>
              <a:t>‹#›</a:t>
            </a:fld>
            <a:endParaRPr lang="en-US" sz="1200" dirty="0">
              <a:solidFill>
                <a:srgbClr val="A6A6A6"/>
              </a:solidFill>
            </a:endParaRPr>
          </a:p>
        </p:txBody>
      </p:sp>
    </p:spTree>
    <p:extLst>
      <p:ext uri="{BB962C8B-B14F-4D97-AF65-F5344CB8AC3E}">
        <p14:creationId xmlns:p14="http://schemas.microsoft.com/office/powerpoint/2010/main" val="283430805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dalu_slaids_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ctrTitle" hasCustomPrompt="1"/>
          </p:nvPr>
        </p:nvSpPr>
        <p:spPr>
          <a:xfrm>
            <a:off x="914400" y="1271077"/>
            <a:ext cx="10363200" cy="1470025"/>
          </a:xfrm>
        </p:spPr>
        <p:txBody>
          <a:bodyPr>
            <a:noAutofit/>
          </a:bodyPr>
          <a:lstStyle>
            <a:lvl1pPr algn="ctr">
              <a:defRPr sz="5500" b="1" i="0">
                <a:solidFill>
                  <a:srgbClr val="005551"/>
                </a:solidFill>
                <a:latin typeface="Arial"/>
                <a:cs typeface="Arial"/>
              </a:defRPr>
            </a:lvl1pPr>
          </a:lstStyle>
          <a:p>
            <a:r>
              <a:rPr lang="lv-LV" dirty="0" smtClean="0"/>
              <a:t>Click to edit</a:t>
            </a:r>
            <a:br>
              <a:rPr lang="lv-LV" dirty="0" smtClean="0"/>
            </a:br>
            <a:r>
              <a:rPr lang="lv-LV" dirty="0" smtClean="0"/>
              <a:t>master text style</a:t>
            </a:r>
            <a:endParaRPr lang="en-US" dirty="0"/>
          </a:p>
        </p:txBody>
      </p:sp>
      <p:sp>
        <p:nvSpPr>
          <p:cNvPr id="8" name="Subtitle 2"/>
          <p:cNvSpPr>
            <a:spLocks noGrp="1"/>
          </p:cNvSpPr>
          <p:nvPr>
            <p:ph type="subTitle" idx="1"/>
          </p:nvPr>
        </p:nvSpPr>
        <p:spPr>
          <a:xfrm>
            <a:off x="1828800" y="3206979"/>
            <a:ext cx="8534400" cy="647243"/>
          </a:xfrm>
        </p:spPr>
        <p:txBody>
          <a:bodyPr anchor="ctr">
            <a:normAutofit/>
          </a:bodyPr>
          <a:lstStyle>
            <a:lvl1pPr marL="0" indent="0" algn="ctr">
              <a:buNone/>
              <a:defRPr sz="2000">
                <a:solidFill>
                  <a:srgbClr val="00555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dirty="0" smtClean="0"/>
              <a:t>Click to edit Master subtitle style</a:t>
            </a:r>
            <a:endParaRPr lang="en-US" dirty="0"/>
          </a:p>
        </p:txBody>
      </p:sp>
    </p:spTree>
    <p:extLst>
      <p:ext uri="{BB962C8B-B14F-4D97-AF65-F5344CB8AC3E}">
        <p14:creationId xmlns:p14="http://schemas.microsoft.com/office/powerpoint/2010/main" val="184966751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361949"/>
            <a:ext cx="10972800" cy="772587"/>
          </a:xfrm>
        </p:spPr>
        <p:txBody>
          <a:bodyPr/>
          <a:lstStyle/>
          <a:p>
            <a:r>
              <a:rPr lang="lv-LV" dirty="0" smtClean="0"/>
              <a:t>Click to edit Master title style</a:t>
            </a:r>
            <a:endParaRPr lang="en-US" dirty="0"/>
          </a:p>
        </p:txBody>
      </p:sp>
      <p:sp>
        <p:nvSpPr>
          <p:cNvPr id="3" name="Slide Number Placeholder 2"/>
          <p:cNvSpPr>
            <a:spLocks noGrp="1"/>
          </p:cNvSpPr>
          <p:nvPr>
            <p:ph type="sldNum" sz="quarter" idx="10"/>
          </p:nvPr>
        </p:nvSpPr>
        <p:spPr/>
        <p:txBody>
          <a:bodyPr/>
          <a:lstStyle/>
          <a:p>
            <a:r>
              <a:rPr lang="lv-LV" dirty="0" err="1" smtClean="0"/>
              <a:t>Riga</a:t>
            </a:r>
            <a:r>
              <a:rPr lang="lv-LV" dirty="0" smtClean="0"/>
              <a:t> </a:t>
            </a:r>
            <a:r>
              <a:rPr lang="lv-LV" dirty="0" err="1" smtClean="0"/>
              <a:t>Technical</a:t>
            </a:r>
            <a:r>
              <a:rPr lang="lv-LV" dirty="0" smtClean="0"/>
              <a:t> </a:t>
            </a:r>
            <a:r>
              <a:rPr lang="lv-LV" dirty="0" err="1" smtClean="0"/>
              <a:t>University</a:t>
            </a:r>
            <a:endParaRPr lang="en-US" dirty="0"/>
          </a:p>
        </p:txBody>
      </p:sp>
      <p:sp>
        <p:nvSpPr>
          <p:cNvPr id="4" name="Date Placeholder 3"/>
          <p:cNvSpPr>
            <a:spLocks noGrp="1"/>
          </p:cNvSpPr>
          <p:nvPr>
            <p:ph type="dt" sz="half" idx="11"/>
          </p:nvPr>
        </p:nvSpPr>
        <p:spPr/>
        <p:txBody>
          <a:bodyPr/>
          <a:lstStyle/>
          <a:p>
            <a:endParaRPr lang="en-US" dirty="0"/>
          </a:p>
        </p:txBody>
      </p:sp>
      <p:sp>
        <p:nvSpPr>
          <p:cNvPr id="5" name="Content Placeholder 2"/>
          <p:cNvSpPr>
            <a:spLocks noGrp="1"/>
          </p:cNvSpPr>
          <p:nvPr>
            <p:ph idx="1"/>
          </p:nvPr>
        </p:nvSpPr>
        <p:spPr>
          <a:xfrm>
            <a:off x="609600" y="1453932"/>
            <a:ext cx="10972800" cy="2789129"/>
          </a:xfrm>
        </p:spPr>
        <p:txBody>
          <a:bodyPr/>
          <a:lstStyle>
            <a:lvl1pPr marL="342900" indent="-342900">
              <a:buFont typeface="Wingdings" charset="2"/>
              <a:buChar char="§"/>
              <a:defRPr sz="2000">
                <a:solidFill>
                  <a:schemeClr val="accent1"/>
                </a:solidFill>
              </a:defRPr>
            </a:lvl1pPr>
            <a:lvl2pPr>
              <a:defRPr sz="1800">
                <a:solidFill>
                  <a:schemeClr val="accent1"/>
                </a:solidFill>
              </a:defRPr>
            </a:lvl2pPr>
            <a:lvl3pPr marL="1143000" indent="-228600">
              <a:buSzPct val="75000"/>
              <a:buFont typeface="Wingdings" charset="2"/>
              <a:buChar char="§"/>
              <a:defRPr sz="1400">
                <a:solidFill>
                  <a:schemeClr val="accent1"/>
                </a:solidFill>
              </a:defRPr>
            </a:lvl3pPr>
            <a:lvl4pPr>
              <a:buSzPct val="75000"/>
              <a:defRPr sz="1400">
                <a:solidFill>
                  <a:schemeClr val="accent1"/>
                </a:solidFill>
              </a:defRPr>
            </a:lvl4pPr>
            <a:lvl5pPr marL="2114550" indent="-285750">
              <a:buSzPct val="50000"/>
              <a:buFont typeface="Wingdings" charset="2"/>
              <a:buChar char="§"/>
              <a:defRPr sz="1400">
                <a:solidFill>
                  <a:schemeClr val="accent1"/>
                </a:solidFill>
              </a:defRPr>
            </a:lvl5pPr>
          </a:lstStyle>
          <a:p>
            <a:pPr lvl="0"/>
            <a:r>
              <a:rPr lang="lv-LV" dirty="0" smtClean="0"/>
              <a:t>Click to edit Master text styles</a:t>
            </a:r>
          </a:p>
          <a:p>
            <a:pPr lvl="1"/>
            <a:r>
              <a:rPr lang="lv-LV" dirty="0" smtClean="0"/>
              <a:t>Second level</a:t>
            </a:r>
          </a:p>
          <a:p>
            <a:pPr lvl="2"/>
            <a:r>
              <a:rPr lang="lv-LV" dirty="0" smtClean="0"/>
              <a:t>Third level</a:t>
            </a:r>
          </a:p>
          <a:p>
            <a:pPr lvl="3"/>
            <a:r>
              <a:rPr lang="lv-LV" dirty="0" smtClean="0"/>
              <a:t>Fourth level</a:t>
            </a:r>
          </a:p>
          <a:p>
            <a:pPr lvl="4"/>
            <a:r>
              <a:rPr lang="lv-LV" dirty="0" smtClean="0"/>
              <a:t>Fifth level</a:t>
            </a:r>
            <a:endParaRPr lang="en-US" dirty="0"/>
          </a:p>
        </p:txBody>
      </p:sp>
    </p:spTree>
    <p:extLst>
      <p:ext uri="{BB962C8B-B14F-4D97-AF65-F5344CB8AC3E}">
        <p14:creationId xmlns:p14="http://schemas.microsoft.com/office/powerpoint/2010/main" val="37091970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p:spPr>
        <p:txBody>
          <a:bodyPr/>
          <a:lstStyle>
            <a:lvl1pPr marL="342900" indent="-342900">
              <a:buFont typeface="Wingdings" charset="2"/>
              <a:buChar char="§"/>
              <a:defRPr sz="1800">
                <a:solidFill>
                  <a:srgbClr val="005551"/>
                </a:solidFill>
              </a:defRPr>
            </a:lvl1pPr>
            <a:lvl2pPr>
              <a:defRPr sz="1800">
                <a:solidFill>
                  <a:srgbClr val="005551"/>
                </a:solidFill>
              </a:defRPr>
            </a:lvl2pPr>
            <a:lvl3pPr marL="1143000" indent="-228600">
              <a:buSzPct val="75000"/>
              <a:buFont typeface="Wingdings" charset="2"/>
              <a:buChar char="§"/>
              <a:defRPr sz="1400">
                <a:solidFill>
                  <a:srgbClr val="005551"/>
                </a:solidFill>
              </a:defRPr>
            </a:lvl3pPr>
            <a:lvl4pPr>
              <a:buSzPct val="75000"/>
              <a:defRPr sz="1400">
                <a:solidFill>
                  <a:srgbClr val="005551"/>
                </a:solidFill>
              </a:defRPr>
            </a:lvl4pPr>
            <a:lvl5pPr marL="2057400" indent="-228600">
              <a:buSzPct val="50000"/>
              <a:buFont typeface="Wingdings" charset="2"/>
              <a:buChar char="§"/>
              <a:defRPr sz="1400">
                <a:solidFill>
                  <a:srgbClr val="005551"/>
                </a:solidFill>
              </a:defRPr>
            </a:lvl5pPr>
            <a:lvl6pPr>
              <a:defRPr sz="1800"/>
            </a:lvl6pPr>
            <a:lvl7pPr>
              <a:defRPr sz="1800"/>
            </a:lvl7pPr>
            <a:lvl8pPr>
              <a:defRPr sz="1800"/>
            </a:lvl8pPr>
            <a:lvl9pPr>
              <a:defRPr sz="1800"/>
            </a:lvl9pPr>
          </a:lstStyle>
          <a:p>
            <a:pPr lvl="0"/>
            <a:r>
              <a:rPr lang="lv-LV" dirty="0" smtClean="0"/>
              <a:t>Click to edit Master text styles</a:t>
            </a:r>
          </a:p>
          <a:p>
            <a:pPr lvl="1"/>
            <a:r>
              <a:rPr lang="lv-LV" dirty="0" smtClean="0"/>
              <a:t>Second level</a:t>
            </a:r>
          </a:p>
          <a:p>
            <a:pPr lvl="2"/>
            <a:r>
              <a:rPr lang="lv-LV" dirty="0" smtClean="0"/>
              <a:t>Third level</a:t>
            </a:r>
          </a:p>
          <a:p>
            <a:pPr lvl="3"/>
            <a:r>
              <a:rPr lang="lv-LV" dirty="0" smtClean="0"/>
              <a:t>Fourth level</a:t>
            </a:r>
          </a:p>
          <a:p>
            <a:pPr lvl="4"/>
            <a:r>
              <a:rPr lang="lv-LV" dirty="0" smtClean="0"/>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marL="342900" indent="-342900">
              <a:buFont typeface="Wingdings" charset="2"/>
              <a:buChar char="§"/>
              <a:defRPr sz="1800">
                <a:solidFill>
                  <a:srgbClr val="005551"/>
                </a:solidFill>
              </a:defRPr>
            </a:lvl1pPr>
            <a:lvl2pPr>
              <a:defRPr sz="1800">
                <a:solidFill>
                  <a:srgbClr val="005551"/>
                </a:solidFill>
              </a:defRPr>
            </a:lvl2pPr>
            <a:lvl3pPr marL="1143000" indent="-228600">
              <a:buSzPct val="75000"/>
              <a:buFont typeface="Wingdings" charset="2"/>
              <a:buChar char="§"/>
              <a:defRPr sz="1400">
                <a:solidFill>
                  <a:srgbClr val="005551"/>
                </a:solidFill>
              </a:defRPr>
            </a:lvl3pPr>
            <a:lvl4pPr>
              <a:buSzPct val="75000"/>
              <a:defRPr sz="1400">
                <a:solidFill>
                  <a:srgbClr val="005551"/>
                </a:solidFill>
              </a:defRPr>
            </a:lvl4pPr>
            <a:lvl5pPr marL="2057400" indent="-228600">
              <a:buSzPct val="50000"/>
              <a:buFont typeface="Wingdings" charset="2"/>
              <a:buChar char="§"/>
              <a:defRPr sz="1400">
                <a:solidFill>
                  <a:srgbClr val="005551"/>
                </a:solidFill>
              </a:defRPr>
            </a:lvl5pPr>
            <a:lvl6pPr>
              <a:defRPr sz="1800"/>
            </a:lvl6pPr>
            <a:lvl7pPr>
              <a:defRPr sz="1800"/>
            </a:lvl7pPr>
            <a:lvl8pPr>
              <a:defRPr sz="1800"/>
            </a:lvl8pPr>
            <a:lvl9pPr>
              <a:defRPr sz="1800"/>
            </a:lvl9pPr>
          </a:lstStyle>
          <a:p>
            <a:pPr lvl="0"/>
            <a:r>
              <a:rPr lang="lv-LV" dirty="0" smtClean="0"/>
              <a:t>Click to edit Master text styles</a:t>
            </a:r>
          </a:p>
          <a:p>
            <a:pPr lvl="1"/>
            <a:r>
              <a:rPr lang="lv-LV" dirty="0" smtClean="0"/>
              <a:t>Second level</a:t>
            </a:r>
          </a:p>
          <a:p>
            <a:pPr lvl="2"/>
            <a:r>
              <a:rPr lang="lv-LV" dirty="0" smtClean="0"/>
              <a:t>Third level</a:t>
            </a:r>
          </a:p>
          <a:p>
            <a:pPr lvl="3"/>
            <a:r>
              <a:rPr lang="lv-LV" dirty="0" smtClean="0"/>
              <a:t>Fourth level</a:t>
            </a:r>
          </a:p>
          <a:p>
            <a:pPr lvl="4"/>
            <a:r>
              <a:rPr lang="lv-LV" dirty="0" smtClean="0"/>
              <a:t>Fifth level</a:t>
            </a:r>
            <a:endParaRPr lang="en-US" dirty="0"/>
          </a:p>
        </p:txBody>
      </p:sp>
      <p:sp>
        <p:nvSpPr>
          <p:cNvPr id="8" name="Slide Number Placeholder 6"/>
          <p:cNvSpPr>
            <a:spLocks noGrp="1"/>
          </p:cNvSpPr>
          <p:nvPr>
            <p:ph type="sldNum" sz="quarter" idx="4"/>
          </p:nvPr>
        </p:nvSpPr>
        <p:spPr>
          <a:xfrm>
            <a:off x="609599" y="6272743"/>
            <a:ext cx="3296356" cy="365125"/>
          </a:xfrm>
          <a:prstGeom prst="rect">
            <a:avLst/>
          </a:prstGeom>
        </p:spPr>
        <p:txBody>
          <a:bodyPr/>
          <a:lstStyle>
            <a:lvl1pPr algn="l">
              <a:defRPr sz="1200">
                <a:solidFill>
                  <a:srgbClr val="A6A6A6"/>
                </a:solidFill>
                <a:latin typeface="Arial"/>
                <a:cs typeface="Arial"/>
              </a:defRPr>
            </a:lvl1pPr>
          </a:lstStyle>
          <a:p>
            <a:r>
              <a:rPr lang="lv-LV" dirty="0" err="1" smtClean="0"/>
              <a:t>Riga</a:t>
            </a:r>
            <a:r>
              <a:rPr lang="lv-LV" dirty="0" smtClean="0"/>
              <a:t> </a:t>
            </a:r>
            <a:r>
              <a:rPr lang="lv-LV" dirty="0" err="1" smtClean="0"/>
              <a:t>Technical</a:t>
            </a:r>
            <a:r>
              <a:rPr lang="lv-LV" dirty="0" smtClean="0"/>
              <a:t> </a:t>
            </a:r>
            <a:r>
              <a:rPr lang="lv-LV" dirty="0" err="1" smtClean="0"/>
              <a:t>University</a:t>
            </a:r>
            <a:endParaRPr lang="en-US" dirty="0"/>
          </a:p>
        </p:txBody>
      </p:sp>
      <p:sp>
        <p:nvSpPr>
          <p:cNvPr id="9" name="Date Placeholder 3"/>
          <p:cNvSpPr>
            <a:spLocks noGrp="1"/>
          </p:cNvSpPr>
          <p:nvPr>
            <p:ph type="dt" sz="half" idx="10"/>
          </p:nvPr>
        </p:nvSpPr>
        <p:spPr>
          <a:xfrm>
            <a:off x="7969956" y="6272743"/>
            <a:ext cx="2844800" cy="365125"/>
          </a:xfrm>
          <a:prstGeom prst="rect">
            <a:avLst/>
          </a:prstGeom>
        </p:spPr>
        <p:txBody>
          <a:bodyPr vert="horz" lIns="91440" tIns="45720" rIns="91440" bIns="45720" rtlCol="0" anchor="ctr"/>
          <a:lstStyle>
            <a:lvl1pPr algn="l">
              <a:defRPr sz="1200">
                <a:solidFill>
                  <a:srgbClr val="A6A6A6"/>
                </a:solidFill>
              </a:defRPr>
            </a:lvl1pPr>
          </a:lstStyle>
          <a:p>
            <a:endParaRPr lang="en-US" dirty="0"/>
          </a:p>
        </p:txBody>
      </p:sp>
      <p:sp>
        <p:nvSpPr>
          <p:cNvPr id="5" name="Text Placeholder 4"/>
          <p:cNvSpPr>
            <a:spLocks noGrp="1"/>
          </p:cNvSpPr>
          <p:nvPr>
            <p:ph type="body" sz="quarter" idx="11"/>
          </p:nvPr>
        </p:nvSpPr>
        <p:spPr>
          <a:xfrm>
            <a:off x="609600" y="419100"/>
            <a:ext cx="10972800" cy="990600"/>
          </a:xfrm>
        </p:spPr>
        <p:txBody>
          <a:bodyPr>
            <a:normAutofit/>
          </a:bodyPr>
          <a:lstStyle>
            <a:lvl1pPr marL="0" indent="0">
              <a:buNone/>
              <a:defRPr sz="4400" b="1">
                <a:solidFill>
                  <a:srgbClr val="005551"/>
                </a:solidFill>
              </a:defRPr>
            </a:lvl1pPr>
          </a:lstStyle>
          <a:p>
            <a:pPr lvl="0"/>
            <a:endParaRPr lang="lv-LV" dirty="0"/>
          </a:p>
        </p:txBody>
      </p:sp>
    </p:spTree>
    <p:extLst>
      <p:ext uri="{BB962C8B-B14F-4D97-AF65-F5344CB8AC3E}">
        <p14:creationId xmlns:p14="http://schemas.microsoft.com/office/powerpoint/2010/main" val="141361869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09600" y="2540000"/>
            <a:ext cx="5386917" cy="3586163"/>
          </a:xfrm>
        </p:spPr>
        <p:txBody>
          <a:bodyPr/>
          <a:lstStyle>
            <a:lvl1pPr marL="342900" indent="-342900">
              <a:buFont typeface="Wingdings" charset="2"/>
              <a:buChar char="§"/>
              <a:defRPr sz="1800">
                <a:solidFill>
                  <a:srgbClr val="005551"/>
                </a:solidFill>
              </a:defRPr>
            </a:lvl1pPr>
            <a:lvl2pPr>
              <a:defRPr sz="1800">
                <a:solidFill>
                  <a:srgbClr val="005551"/>
                </a:solidFill>
              </a:defRPr>
            </a:lvl2pPr>
            <a:lvl3pPr marL="1143000" indent="-228600">
              <a:buSzPct val="75000"/>
              <a:buFont typeface="Wingdings" charset="2"/>
              <a:buChar char="§"/>
              <a:defRPr sz="1400">
                <a:solidFill>
                  <a:srgbClr val="005551"/>
                </a:solidFill>
              </a:defRPr>
            </a:lvl3pPr>
            <a:lvl4pPr>
              <a:buSzPct val="75000"/>
              <a:defRPr sz="1400">
                <a:solidFill>
                  <a:srgbClr val="005551"/>
                </a:solidFill>
              </a:defRPr>
            </a:lvl4pPr>
            <a:lvl5pPr marL="2057400" indent="-228600">
              <a:buSzPct val="50000"/>
              <a:buFont typeface="Wingdings" charset="2"/>
              <a:buChar char="§"/>
              <a:defRPr sz="1400">
                <a:solidFill>
                  <a:srgbClr val="005551"/>
                </a:solidFill>
              </a:defRPr>
            </a:lvl5pPr>
            <a:lvl6pPr>
              <a:defRPr sz="1600"/>
            </a:lvl6pPr>
            <a:lvl7pPr>
              <a:defRPr sz="1600"/>
            </a:lvl7pPr>
            <a:lvl8pPr>
              <a:defRPr sz="1600"/>
            </a:lvl8pPr>
            <a:lvl9pPr>
              <a:defRPr sz="1600"/>
            </a:lvl9pPr>
          </a:lstStyle>
          <a:p>
            <a:pPr lvl="0"/>
            <a:r>
              <a:rPr lang="lv-LV" dirty="0" err="1" smtClean="0"/>
              <a:t>Click</a:t>
            </a:r>
            <a:r>
              <a:rPr lang="lv-LV" dirty="0" smtClean="0"/>
              <a:t> to </a:t>
            </a:r>
            <a:r>
              <a:rPr lang="lv-LV" dirty="0" err="1" smtClean="0"/>
              <a:t>edit</a:t>
            </a:r>
            <a:r>
              <a:rPr lang="lv-LV" dirty="0" smtClean="0"/>
              <a:t> </a:t>
            </a:r>
            <a:r>
              <a:rPr lang="lv-LV" dirty="0" err="1" smtClean="0"/>
              <a:t>Master</a:t>
            </a:r>
            <a:r>
              <a:rPr lang="lv-LV" dirty="0" smtClean="0"/>
              <a:t> </a:t>
            </a:r>
            <a:r>
              <a:rPr lang="lv-LV" dirty="0" err="1" smtClean="0"/>
              <a:t>text</a:t>
            </a:r>
            <a:r>
              <a:rPr lang="lv-LV" dirty="0" smtClean="0"/>
              <a:t> </a:t>
            </a:r>
            <a:r>
              <a:rPr lang="lv-LV" dirty="0" err="1" smtClean="0"/>
              <a:t>styles</a:t>
            </a:r>
            <a:endParaRPr lang="lv-LV" dirty="0" smtClean="0"/>
          </a:p>
          <a:p>
            <a:pPr lvl="1"/>
            <a:r>
              <a:rPr lang="lv-LV" dirty="0" err="1" smtClean="0"/>
              <a:t>Second</a:t>
            </a:r>
            <a:r>
              <a:rPr lang="lv-LV" dirty="0" smtClean="0"/>
              <a:t> </a:t>
            </a:r>
            <a:r>
              <a:rPr lang="lv-LV" dirty="0" err="1" smtClean="0"/>
              <a:t>level</a:t>
            </a:r>
            <a:endParaRPr lang="lv-LV" dirty="0" smtClean="0"/>
          </a:p>
          <a:p>
            <a:pPr lvl="2"/>
            <a:r>
              <a:rPr lang="lv-LV" dirty="0" err="1" smtClean="0"/>
              <a:t>Third</a:t>
            </a:r>
            <a:r>
              <a:rPr lang="lv-LV" dirty="0" smtClean="0"/>
              <a:t> </a:t>
            </a:r>
            <a:r>
              <a:rPr lang="lv-LV" dirty="0" err="1" smtClean="0"/>
              <a:t>level</a:t>
            </a:r>
            <a:endParaRPr lang="lv-LV" dirty="0" smtClean="0"/>
          </a:p>
          <a:p>
            <a:pPr lvl="3"/>
            <a:r>
              <a:rPr lang="lv-LV" dirty="0" err="1" smtClean="0"/>
              <a:t>Fourth</a:t>
            </a:r>
            <a:r>
              <a:rPr lang="lv-LV" dirty="0" smtClean="0"/>
              <a:t> </a:t>
            </a:r>
            <a:r>
              <a:rPr lang="lv-LV" dirty="0" err="1" smtClean="0"/>
              <a:t>level</a:t>
            </a:r>
            <a:endParaRPr lang="lv-LV" dirty="0" smtClean="0"/>
          </a:p>
          <a:p>
            <a:pPr lvl="4"/>
            <a:r>
              <a:rPr lang="lv-LV" dirty="0" err="1" smtClean="0"/>
              <a:t>Fifth</a:t>
            </a:r>
            <a:r>
              <a:rPr lang="lv-LV" dirty="0" smtClean="0"/>
              <a:t> </a:t>
            </a:r>
            <a:r>
              <a:rPr lang="lv-LV" dirty="0" err="1" smtClean="0"/>
              <a:t>level</a:t>
            </a:r>
            <a:endParaRPr lang="en-US" dirty="0"/>
          </a:p>
        </p:txBody>
      </p:sp>
      <p:sp>
        <p:nvSpPr>
          <p:cNvPr id="6" name="Content Placeholder 5"/>
          <p:cNvSpPr>
            <a:spLocks noGrp="1"/>
          </p:cNvSpPr>
          <p:nvPr>
            <p:ph sz="quarter" idx="4"/>
          </p:nvPr>
        </p:nvSpPr>
        <p:spPr>
          <a:xfrm>
            <a:off x="6193368" y="2539999"/>
            <a:ext cx="5389033" cy="3586164"/>
          </a:xfrm>
        </p:spPr>
        <p:txBody>
          <a:bodyPr/>
          <a:lstStyle>
            <a:lvl1pPr marL="342900" indent="-342900">
              <a:buFont typeface="Wingdings" charset="2"/>
              <a:buChar char="§"/>
              <a:defRPr sz="1800">
                <a:solidFill>
                  <a:srgbClr val="005551"/>
                </a:solidFill>
              </a:defRPr>
            </a:lvl1pPr>
            <a:lvl2pPr>
              <a:defRPr sz="1800">
                <a:solidFill>
                  <a:srgbClr val="005551"/>
                </a:solidFill>
              </a:defRPr>
            </a:lvl2pPr>
            <a:lvl3pPr marL="1143000" indent="-228600">
              <a:buSzPct val="75000"/>
              <a:buFont typeface="Wingdings" charset="2"/>
              <a:buChar char="§"/>
              <a:defRPr sz="1400">
                <a:solidFill>
                  <a:srgbClr val="005551"/>
                </a:solidFill>
              </a:defRPr>
            </a:lvl3pPr>
            <a:lvl4pPr>
              <a:buSzPct val="75000"/>
              <a:defRPr sz="1400">
                <a:solidFill>
                  <a:srgbClr val="005551"/>
                </a:solidFill>
              </a:defRPr>
            </a:lvl4pPr>
            <a:lvl5pPr marL="2057400" indent="-228600">
              <a:buSzPct val="50000"/>
              <a:buFont typeface="Wingdings" charset="2"/>
              <a:buChar char="§"/>
              <a:defRPr sz="1400">
                <a:solidFill>
                  <a:srgbClr val="005551"/>
                </a:solidFill>
              </a:defRPr>
            </a:lvl5pPr>
            <a:lvl6pPr>
              <a:defRPr sz="1600"/>
            </a:lvl6pPr>
            <a:lvl7pPr>
              <a:defRPr sz="1600"/>
            </a:lvl7pPr>
            <a:lvl8pPr>
              <a:defRPr sz="1600"/>
            </a:lvl8pPr>
            <a:lvl9pPr>
              <a:defRPr sz="1600"/>
            </a:lvl9pPr>
          </a:lstStyle>
          <a:p>
            <a:pPr lvl="0"/>
            <a:r>
              <a:rPr lang="lv-LV" dirty="0" err="1" smtClean="0"/>
              <a:t>Click</a:t>
            </a:r>
            <a:r>
              <a:rPr lang="lv-LV" dirty="0" smtClean="0"/>
              <a:t> to </a:t>
            </a:r>
            <a:r>
              <a:rPr lang="lv-LV" dirty="0" err="1" smtClean="0"/>
              <a:t>edit</a:t>
            </a:r>
            <a:r>
              <a:rPr lang="lv-LV" dirty="0" smtClean="0"/>
              <a:t> </a:t>
            </a:r>
            <a:r>
              <a:rPr lang="lv-LV" dirty="0" err="1" smtClean="0"/>
              <a:t>Master</a:t>
            </a:r>
            <a:r>
              <a:rPr lang="lv-LV" dirty="0" smtClean="0"/>
              <a:t> </a:t>
            </a:r>
            <a:r>
              <a:rPr lang="lv-LV" dirty="0" err="1" smtClean="0"/>
              <a:t>text</a:t>
            </a:r>
            <a:r>
              <a:rPr lang="lv-LV" dirty="0" smtClean="0"/>
              <a:t> </a:t>
            </a:r>
            <a:r>
              <a:rPr lang="lv-LV" dirty="0" err="1" smtClean="0"/>
              <a:t>styles</a:t>
            </a:r>
            <a:endParaRPr lang="lv-LV" dirty="0" smtClean="0"/>
          </a:p>
          <a:p>
            <a:pPr lvl="1"/>
            <a:r>
              <a:rPr lang="lv-LV" dirty="0" err="1" smtClean="0"/>
              <a:t>Second</a:t>
            </a:r>
            <a:r>
              <a:rPr lang="lv-LV" dirty="0" smtClean="0"/>
              <a:t> </a:t>
            </a:r>
            <a:r>
              <a:rPr lang="lv-LV" dirty="0" err="1" smtClean="0"/>
              <a:t>level</a:t>
            </a:r>
            <a:endParaRPr lang="lv-LV" dirty="0" smtClean="0"/>
          </a:p>
          <a:p>
            <a:pPr lvl="2"/>
            <a:r>
              <a:rPr lang="lv-LV" dirty="0" err="1" smtClean="0"/>
              <a:t>Third</a:t>
            </a:r>
            <a:r>
              <a:rPr lang="lv-LV" dirty="0" smtClean="0"/>
              <a:t> </a:t>
            </a:r>
            <a:r>
              <a:rPr lang="lv-LV" dirty="0" err="1" smtClean="0"/>
              <a:t>level</a:t>
            </a:r>
            <a:endParaRPr lang="lv-LV" dirty="0" smtClean="0"/>
          </a:p>
          <a:p>
            <a:pPr lvl="3"/>
            <a:r>
              <a:rPr lang="lv-LV" dirty="0" err="1" smtClean="0"/>
              <a:t>Fourth</a:t>
            </a:r>
            <a:r>
              <a:rPr lang="lv-LV" dirty="0" smtClean="0"/>
              <a:t> </a:t>
            </a:r>
            <a:r>
              <a:rPr lang="lv-LV" dirty="0" err="1" smtClean="0"/>
              <a:t>level</a:t>
            </a:r>
            <a:endParaRPr lang="lv-LV" dirty="0" smtClean="0"/>
          </a:p>
          <a:p>
            <a:pPr lvl="4"/>
            <a:r>
              <a:rPr lang="lv-LV" dirty="0" err="1" smtClean="0"/>
              <a:t>Fifth</a:t>
            </a:r>
            <a:r>
              <a:rPr lang="lv-LV" dirty="0" smtClean="0"/>
              <a:t> </a:t>
            </a:r>
            <a:r>
              <a:rPr lang="lv-LV" dirty="0" err="1" smtClean="0"/>
              <a:t>level</a:t>
            </a:r>
            <a:endParaRPr lang="en-US" dirty="0"/>
          </a:p>
        </p:txBody>
      </p:sp>
      <p:sp>
        <p:nvSpPr>
          <p:cNvPr id="14" name="Text Placeholder 3"/>
          <p:cNvSpPr>
            <a:spLocks noGrp="1"/>
          </p:cNvSpPr>
          <p:nvPr>
            <p:ph type="body" sz="half" idx="14" hasCustomPrompt="1"/>
          </p:nvPr>
        </p:nvSpPr>
        <p:spPr>
          <a:xfrm>
            <a:off x="620655" y="1146908"/>
            <a:ext cx="5375863" cy="1184275"/>
          </a:xfrm>
        </p:spPr>
        <p:txBody>
          <a:bodyPr>
            <a:noAutofit/>
          </a:bodyPr>
          <a:lstStyle>
            <a:lvl1pPr marL="0" indent="0">
              <a:buNone/>
              <a:defRPr sz="3600" b="1" i="0" baseline="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dirty="0" smtClean="0"/>
              <a:t>Click to edit text title style</a:t>
            </a:r>
          </a:p>
        </p:txBody>
      </p:sp>
      <p:sp>
        <p:nvSpPr>
          <p:cNvPr id="15" name="Text Placeholder 3"/>
          <p:cNvSpPr>
            <a:spLocks noGrp="1"/>
          </p:cNvSpPr>
          <p:nvPr>
            <p:ph type="body" sz="half" idx="15" hasCustomPrompt="1"/>
          </p:nvPr>
        </p:nvSpPr>
        <p:spPr>
          <a:xfrm>
            <a:off x="6193367" y="1146908"/>
            <a:ext cx="5375863" cy="1184275"/>
          </a:xfrm>
        </p:spPr>
        <p:txBody>
          <a:bodyPr>
            <a:noAutofit/>
          </a:bodyPr>
          <a:lstStyle>
            <a:lvl1pPr marL="0" indent="0">
              <a:buNone/>
              <a:defRPr sz="3600" b="1" i="0" baseline="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dirty="0" smtClean="0"/>
              <a:t>Click to edit text title style</a:t>
            </a:r>
          </a:p>
        </p:txBody>
      </p:sp>
      <p:sp>
        <p:nvSpPr>
          <p:cNvPr id="9" name="Title 1"/>
          <p:cNvSpPr>
            <a:spLocks noGrp="1"/>
          </p:cNvSpPr>
          <p:nvPr>
            <p:ph type="title"/>
          </p:nvPr>
        </p:nvSpPr>
        <p:spPr>
          <a:xfrm>
            <a:off x="609600" y="363965"/>
            <a:ext cx="10972800" cy="770685"/>
          </a:xfrm>
        </p:spPr>
        <p:txBody>
          <a:bodyPr anchor="t">
            <a:noAutofit/>
          </a:bodyPr>
          <a:lstStyle>
            <a:lvl1pPr algn="l">
              <a:defRPr sz="2600">
                <a:solidFill>
                  <a:schemeClr val="accent1"/>
                </a:solidFill>
              </a:defRPr>
            </a:lvl1pPr>
          </a:lstStyle>
          <a:p>
            <a:r>
              <a:rPr lang="lv-LV" smtClean="0"/>
              <a:t>Click to edit Master title style</a:t>
            </a:r>
            <a:endParaRPr lang="en-US" dirty="0"/>
          </a:p>
        </p:txBody>
      </p:sp>
      <p:sp>
        <p:nvSpPr>
          <p:cNvPr id="2" name="TextBox 1"/>
          <p:cNvSpPr txBox="1"/>
          <p:nvPr userDrawn="1"/>
        </p:nvSpPr>
        <p:spPr>
          <a:xfrm>
            <a:off x="266095" y="6567714"/>
            <a:ext cx="184731" cy="369332"/>
          </a:xfrm>
          <a:prstGeom prst="rect">
            <a:avLst/>
          </a:prstGeom>
          <a:noFill/>
        </p:spPr>
        <p:txBody>
          <a:bodyPr wrap="none" rtlCol="0">
            <a:spAutoFit/>
          </a:bodyPr>
          <a:lstStyle/>
          <a:p>
            <a:endParaRPr lang="en-US" sz="1800" dirty="0"/>
          </a:p>
        </p:txBody>
      </p:sp>
      <p:sp>
        <p:nvSpPr>
          <p:cNvPr id="11" name="Slide Number Placeholder 6"/>
          <p:cNvSpPr>
            <a:spLocks noGrp="1"/>
          </p:cNvSpPr>
          <p:nvPr>
            <p:ph type="sldNum" sz="quarter" idx="16"/>
          </p:nvPr>
        </p:nvSpPr>
        <p:spPr>
          <a:xfrm>
            <a:off x="609599" y="6272743"/>
            <a:ext cx="3296356" cy="365125"/>
          </a:xfrm>
          <a:prstGeom prst="rect">
            <a:avLst/>
          </a:prstGeom>
        </p:spPr>
        <p:txBody>
          <a:bodyPr/>
          <a:lstStyle>
            <a:lvl1pPr algn="l">
              <a:defRPr sz="1200">
                <a:solidFill>
                  <a:srgbClr val="A6A6A6"/>
                </a:solidFill>
                <a:latin typeface="Arial"/>
                <a:cs typeface="Arial"/>
              </a:defRPr>
            </a:lvl1pPr>
          </a:lstStyle>
          <a:p>
            <a:r>
              <a:rPr lang="lv-LV" dirty="0" err="1" smtClean="0"/>
              <a:t>Riga</a:t>
            </a:r>
            <a:r>
              <a:rPr lang="lv-LV" dirty="0" smtClean="0"/>
              <a:t> </a:t>
            </a:r>
            <a:r>
              <a:rPr lang="lv-LV" dirty="0" err="1" smtClean="0"/>
              <a:t>Technical</a:t>
            </a:r>
            <a:r>
              <a:rPr lang="lv-LV" dirty="0" smtClean="0"/>
              <a:t> </a:t>
            </a:r>
            <a:r>
              <a:rPr lang="lv-LV" dirty="0" err="1" smtClean="0"/>
              <a:t>University</a:t>
            </a:r>
            <a:endParaRPr lang="en-US" dirty="0"/>
          </a:p>
        </p:txBody>
      </p:sp>
      <p:sp>
        <p:nvSpPr>
          <p:cNvPr id="12" name="Date Placeholder 3"/>
          <p:cNvSpPr>
            <a:spLocks noGrp="1"/>
          </p:cNvSpPr>
          <p:nvPr>
            <p:ph type="dt" sz="half" idx="17"/>
          </p:nvPr>
        </p:nvSpPr>
        <p:spPr>
          <a:xfrm>
            <a:off x="7969956" y="6272743"/>
            <a:ext cx="2844800" cy="365125"/>
          </a:xfrm>
          <a:prstGeom prst="rect">
            <a:avLst/>
          </a:prstGeom>
        </p:spPr>
        <p:txBody>
          <a:bodyPr vert="horz" lIns="91440" tIns="45720" rIns="91440" bIns="45720" rtlCol="0" anchor="ctr"/>
          <a:lstStyle>
            <a:lvl1pPr algn="l">
              <a:defRPr sz="1200">
                <a:solidFill>
                  <a:srgbClr val="A6A6A6"/>
                </a:solidFill>
              </a:defRPr>
            </a:lvl1pPr>
          </a:lstStyle>
          <a:p>
            <a:endParaRPr lang="en-US" dirty="0"/>
          </a:p>
        </p:txBody>
      </p:sp>
    </p:spTree>
    <p:extLst>
      <p:ext uri="{BB962C8B-B14F-4D97-AF65-F5344CB8AC3E}">
        <p14:creationId xmlns:p14="http://schemas.microsoft.com/office/powerpoint/2010/main" val="116589215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odalu_slaids_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1"/>
          <p:cNvSpPr>
            <a:spLocks noGrp="1"/>
          </p:cNvSpPr>
          <p:nvPr>
            <p:ph type="ctrTitle" hasCustomPrompt="1"/>
          </p:nvPr>
        </p:nvSpPr>
        <p:spPr>
          <a:xfrm>
            <a:off x="914400" y="1271077"/>
            <a:ext cx="10363200" cy="1470025"/>
          </a:xfrm>
        </p:spPr>
        <p:txBody>
          <a:bodyPr>
            <a:noAutofit/>
          </a:bodyPr>
          <a:lstStyle>
            <a:lvl1pPr algn="ctr">
              <a:defRPr sz="5500" b="1" i="0">
                <a:solidFill>
                  <a:schemeClr val="bg1"/>
                </a:solidFill>
                <a:latin typeface="Arial"/>
                <a:cs typeface="Arial"/>
              </a:defRPr>
            </a:lvl1pPr>
          </a:lstStyle>
          <a:p>
            <a:r>
              <a:rPr lang="lv-LV" dirty="0" smtClean="0"/>
              <a:t>Click to edit</a:t>
            </a:r>
            <a:br>
              <a:rPr lang="lv-LV" dirty="0" smtClean="0"/>
            </a:br>
            <a:r>
              <a:rPr lang="lv-LV" dirty="0" smtClean="0"/>
              <a:t>master text style</a:t>
            </a:r>
            <a:endParaRPr lang="en-US" dirty="0"/>
          </a:p>
        </p:txBody>
      </p:sp>
      <p:sp>
        <p:nvSpPr>
          <p:cNvPr id="13" name="Subtitle 2"/>
          <p:cNvSpPr>
            <a:spLocks noGrp="1"/>
          </p:cNvSpPr>
          <p:nvPr>
            <p:ph type="subTitle" idx="1"/>
          </p:nvPr>
        </p:nvSpPr>
        <p:spPr>
          <a:xfrm>
            <a:off x="1828800" y="3179691"/>
            <a:ext cx="8534400" cy="714976"/>
          </a:xfrm>
        </p:spPr>
        <p:txBody>
          <a:bodyPr anchor="ctr">
            <a:norm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dirty="0" smtClean="0"/>
              <a:t>Click to edit Master subtitle style</a:t>
            </a:r>
            <a:endParaRPr lang="en-US" dirty="0"/>
          </a:p>
        </p:txBody>
      </p:sp>
    </p:spTree>
    <p:extLst>
      <p:ext uri="{BB962C8B-B14F-4D97-AF65-F5344CB8AC3E}">
        <p14:creationId xmlns:p14="http://schemas.microsoft.com/office/powerpoint/2010/main" val="126691026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ākums 1">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17674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19613"/>
            <a:ext cx="10972800" cy="1143000"/>
          </a:xfrm>
          <a:prstGeom prst="rect">
            <a:avLst/>
          </a:prstGeom>
        </p:spPr>
        <p:txBody>
          <a:bodyPr vert="horz" lIns="91440" tIns="45720" rIns="91440" bIns="45720" rtlCol="0" anchor="ctr">
            <a:normAutofit/>
          </a:bodyPr>
          <a:lstStyle/>
          <a:p>
            <a:r>
              <a:rPr lang="lv-LV" dirty="0" smtClean="0"/>
              <a:t>Click to edit Master title style</a:t>
            </a:r>
            <a:endParaRPr lang="en-US" dirty="0"/>
          </a:p>
        </p:txBody>
      </p:sp>
      <p:sp>
        <p:nvSpPr>
          <p:cNvPr id="3" name="Text Placeholder 2"/>
          <p:cNvSpPr>
            <a:spLocks noGrp="1"/>
          </p:cNvSpPr>
          <p:nvPr>
            <p:ph type="body" idx="1"/>
          </p:nvPr>
        </p:nvSpPr>
        <p:spPr>
          <a:xfrm>
            <a:off x="609600" y="1645176"/>
            <a:ext cx="10972800" cy="4525963"/>
          </a:xfrm>
          <a:prstGeom prst="rect">
            <a:avLst/>
          </a:prstGeom>
        </p:spPr>
        <p:txBody>
          <a:bodyPr vert="horz" lIns="91440" tIns="45720" rIns="91440" bIns="45720" rtlCol="0">
            <a:normAutofit/>
          </a:bodyPr>
          <a:lstStyle/>
          <a:p>
            <a:pPr lvl="4"/>
            <a:r>
              <a:rPr lang="lv-LV" dirty="0" smtClean="0"/>
              <a:t>Click to edit Master text styles</a:t>
            </a:r>
          </a:p>
          <a:p>
            <a:pPr lvl="5"/>
            <a:r>
              <a:rPr lang="lv-LV" dirty="0" smtClean="0"/>
              <a:t>Second level</a:t>
            </a:r>
          </a:p>
          <a:p>
            <a:pPr lvl="6"/>
            <a:r>
              <a:rPr lang="lv-LV" dirty="0" smtClean="0"/>
              <a:t>Third level</a:t>
            </a:r>
          </a:p>
          <a:p>
            <a:pPr lvl="7"/>
            <a:r>
              <a:rPr lang="lv-LV" dirty="0" smtClean="0"/>
              <a:t>Fourth level</a:t>
            </a:r>
          </a:p>
          <a:p>
            <a:pPr lvl="8"/>
            <a:r>
              <a:rPr lang="lv-LV" dirty="0" smtClean="0"/>
              <a:t>Fifth level</a:t>
            </a:r>
            <a:endParaRPr lang="en-US" dirty="0"/>
          </a:p>
        </p:txBody>
      </p:sp>
      <p:sp>
        <p:nvSpPr>
          <p:cNvPr id="8" name="Slide Number Placeholder 6"/>
          <p:cNvSpPr>
            <a:spLocks noGrp="1"/>
          </p:cNvSpPr>
          <p:nvPr>
            <p:ph type="sldNum" sz="quarter" idx="4"/>
          </p:nvPr>
        </p:nvSpPr>
        <p:spPr>
          <a:xfrm>
            <a:off x="609599" y="6272743"/>
            <a:ext cx="3296356" cy="365125"/>
          </a:xfrm>
          <a:prstGeom prst="rect">
            <a:avLst/>
          </a:prstGeom>
        </p:spPr>
        <p:txBody>
          <a:bodyPr/>
          <a:lstStyle>
            <a:lvl1pPr algn="l">
              <a:defRPr sz="1200">
                <a:solidFill>
                  <a:schemeClr val="bg1">
                    <a:lumMod val="65000"/>
                  </a:schemeClr>
                </a:solidFill>
                <a:latin typeface="Arial"/>
                <a:cs typeface="Arial"/>
              </a:defRPr>
            </a:lvl1pPr>
          </a:lstStyle>
          <a:p>
            <a:r>
              <a:rPr lang="lv-LV" dirty="0" err="1" smtClean="0"/>
              <a:t>Riga</a:t>
            </a:r>
            <a:r>
              <a:rPr lang="lv-LV" dirty="0" smtClean="0"/>
              <a:t> </a:t>
            </a:r>
            <a:r>
              <a:rPr lang="lv-LV" dirty="0" err="1" smtClean="0"/>
              <a:t>Technical</a:t>
            </a:r>
            <a:r>
              <a:rPr lang="lv-LV" dirty="0" smtClean="0"/>
              <a:t> </a:t>
            </a:r>
            <a:r>
              <a:rPr lang="lv-LV" dirty="0" err="1" smtClean="0"/>
              <a:t>University</a:t>
            </a:r>
            <a:endParaRPr lang="en-US" dirty="0"/>
          </a:p>
        </p:txBody>
      </p:sp>
      <p:sp>
        <p:nvSpPr>
          <p:cNvPr id="10" name="TextBox 9"/>
          <p:cNvSpPr txBox="1"/>
          <p:nvPr/>
        </p:nvSpPr>
        <p:spPr>
          <a:xfrm>
            <a:off x="-4553185" y="2794000"/>
            <a:ext cx="184731" cy="369332"/>
          </a:xfrm>
          <a:prstGeom prst="rect">
            <a:avLst/>
          </a:prstGeom>
          <a:noFill/>
        </p:spPr>
        <p:txBody>
          <a:bodyPr wrap="none" rtlCol="0">
            <a:spAutoFit/>
          </a:bodyPr>
          <a:lstStyle/>
          <a:p>
            <a:endParaRPr lang="en-US" sz="1800" dirty="0"/>
          </a:p>
        </p:txBody>
      </p:sp>
      <p:sp>
        <p:nvSpPr>
          <p:cNvPr id="12" name="TextBox 11"/>
          <p:cNvSpPr txBox="1"/>
          <p:nvPr/>
        </p:nvSpPr>
        <p:spPr>
          <a:xfrm>
            <a:off x="15164742" y="6886222"/>
            <a:ext cx="184731" cy="369332"/>
          </a:xfrm>
          <a:prstGeom prst="rect">
            <a:avLst/>
          </a:prstGeom>
          <a:noFill/>
        </p:spPr>
        <p:txBody>
          <a:bodyPr wrap="none" rtlCol="0">
            <a:spAutoFit/>
          </a:bodyPr>
          <a:lstStyle/>
          <a:p>
            <a:endParaRPr lang="en-US" sz="1800" dirty="0"/>
          </a:p>
        </p:txBody>
      </p:sp>
      <p:sp>
        <p:nvSpPr>
          <p:cNvPr id="11" name="Slide Number Placeholder 6"/>
          <p:cNvSpPr txBox="1">
            <a:spLocks/>
          </p:cNvSpPr>
          <p:nvPr userDrawn="1"/>
        </p:nvSpPr>
        <p:spPr>
          <a:xfrm>
            <a:off x="10938933" y="6272743"/>
            <a:ext cx="643467" cy="365125"/>
          </a:xfrm>
          <a:prstGeom prst="rect">
            <a:avLst/>
          </a:prstGeom>
        </p:spPr>
        <p:txBody>
          <a:bodyPr/>
          <a:lstStyle>
            <a:defPPr>
              <a:defRPr lang="en-US"/>
            </a:defPPr>
            <a:lvl1pPr marL="0" algn="l" defTabSz="457200" rtl="0" eaLnBrk="1" latinLnBrk="0" hangingPunct="1">
              <a:defRPr sz="1200" kern="1200">
                <a:solidFill>
                  <a:srgbClr val="10205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EF746A6-E283-484D-A747-262174EE73C9}" type="slidenum">
              <a:rPr lang="en-US" sz="1200" smtClean="0">
                <a:solidFill>
                  <a:srgbClr val="A6A6A6"/>
                </a:solidFill>
              </a:rPr>
              <a:pPr/>
              <a:t>‹#›</a:t>
            </a:fld>
            <a:endParaRPr lang="en-US" sz="1200" dirty="0">
              <a:solidFill>
                <a:srgbClr val="A6A6A6"/>
              </a:solidFill>
            </a:endParaRPr>
          </a:p>
        </p:txBody>
      </p:sp>
      <p:sp>
        <p:nvSpPr>
          <p:cNvPr id="4" name="Date Placeholder 3"/>
          <p:cNvSpPr>
            <a:spLocks noGrp="1"/>
          </p:cNvSpPr>
          <p:nvPr>
            <p:ph type="dt" sz="half" idx="2"/>
          </p:nvPr>
        </p:nvSpPr>
        <p:spPr>
          <a:xfrm>
            <a:off x="7969956" y="6272743"/>
            <a:ext cx="2844800" cy="365125"/>
          </a:xfrm>
          <a:prstGeom prst="rect">
            <a:avLst/>
          </a:prstGeom>
        </p:spPr>
        <p:txBody>
          <a:bodyPr vert="horz" lIns="91440" tIns="45720" rIns="91440" bIns="45720" rtlCol="0" anchor="ctr"/>
          <a:lstStyle>
            <a:lvl1pPr algn="l">
              <a:defRPr sz="1200">
                <a:solidFill>
                  <a:srgbClr val="A6A6A6"/>
                </a:solidFill>
              </a:defRPr>
            </a:lvl1pPr>
          </a:lstStyle>
          <a:p>
            <a:endParaRPr lang="en-US" dirty="0"/>
          </a:p>
        </p:txBody>
      </p:sp>
    </p:spTree>
    <p:extLst>
      <p:ext uri="{BB962C8B-B14F-4D97-AF65-F5344CB8AC3E}">
        <p14:creationId xmlns:p14="http://schemas.microsoft.com/office/powerpoint/2010/main" val="4217965320"/>
      </p:ext>
    </p:extLst>
  </p:cSld>
  <p:clrMap bg1="lt1" tx1="dk1" bg2="lt2" tx2="dk2" accent1="accent1" accent2="accent2" accent3="accent3" accent4="accent4" accent5="accent5" accent6="accent6" hlink="hlink" folHlink="folHlink"/>
  <p:sldLayoutIdLst>
    <p:sldLayoutId id="2147483762" r:id="rId1"/>
    <p:sldLayoutId id="2147483803" r:id="rId2"/>
    <p:sldLayoutId id="2147483842" r:id="rId3"/>
    <p:sldLayoutId id="2147483838" r:id="rId4"/>
    <p:sldLayoutId id="2147483840" r:id="rId5"/>
    <p:sldLayoutId id="2147483806" r:id="rId6"/>
    <p:sldLayoutId id="2147483807" r:id="rId7"/>
    <p:sldLayoutId id="2147483815" r:id="rId8"/>
    <p:sldLayoutId id="2147483839" r:id="rId9"/>
    <p:sldLayoutId id="2147483810" r:id="rId10"/>
    <p:sldLayoutId id="2147483841" r:id="rId11"/>
    <p:sldLayoutId id="2147483817" r:id="rId12"/>
    <p:sldLayoutId id="2147483818" r:id="rId13"/>
    <p:sldLayoutId id="2147483820" r:id="rId14"/>
    <p:sldLayoutId id="2147483821" r:id="rId15"/>
    <p:sldLayoutId id="2147483843" r:id="rId16"/>
    <p:sldLayoutId id="2147483844" r:id="rId17"/>
    <p:sldLayoutId id="2147483845" r:id="rId18"/>
    <p:sldLayoutId id="2147483846" r:id="rId19"/>
  </p:sldLayoutIdLst>
  <p:timing>
    <p:tnLst>
      <p:par>
        <p:cTn id="1" dur="indefinite" restart="never" nodeType="tmRoot"/>
      </p:par>
    </p:tnLst>
  </p:timing>
  <p:hf hdr="0" ftr="0" dt="0"/>
  <p:txStyles>
    <p:titleStyle>
      <a:lvl1pPr algn="l" defTabSz="457200" rtl="0" eaLnBrk="1" latinLnBrk="0" hangingPunct="1">
        <a:spcBef>
          <a:spcPct val="0"/>
        </a:spcBef>
        <a:buNone/>
        <a:defRPr sz="4400" b="1" i="0" kern="1200">
          <a:solidFill>
            <a:schemeClr val="accent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rgbClr val="323232"/>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323232"/>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323232"/>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323232"/>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accent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accen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accen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accen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accent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jpe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1.jpeg"/><Relationship Id="rId17" Type="http://schemas.openxmlformats.org/officeDocument/2006/relationships/image" Target="../media/image26.jpeg"/><Relationship Id="rId2" Type="http://schemas.openxmlformats.org/officeDocument/2006/relationships/image" Target="../media/image11.jpeg"/><Relationship Id="rId16" Type="http://schemas.openxmlformats.org/officeDocument/2006/relationships/image" Target="../media/image25.jpeg"/><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20.jpeg"/><Relationship Id="rId5" Type="http://schemas.openxmlformats.org/officeDocument/2006/relationships/image" Target="../media/image14.png"/><Relationship Id="rId15" Type="http://schemas.openxmlformats.org/officeDocument/2006/relationships/image" Target="../media/image2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7.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9.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vkti.rtu.lv/albums"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hyperlink" Target="mailto:Daina.Kalnina@rtu.lv" TargetMode="Externa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734483" y="5543551"/>
            <a:ext cx="10803467" cy="571499"/>
          </a:xfrm>
        </p:spPr>
        <p:txBody>
          <a:bodyPr>
            <a:normAutofit fontScale="25000" lnSpcReduction="20000"/>
          </a:bodyPr>
          <a:lstStyle/>
          <a:p>
            <a:r>
              <a:rPr lang="en-US" sz="6400" dirty="0" smtClean="0"/>
              <a:t>Kick off Meeting </a:t>
            </a:r>
            <a:r>
              <a:rPr lang="lv-LV" sz="6400" b="1" dirty="0" smtClean="0"/>
              <a:t> </a:t>
            </a:r>
            <a:r>
              <a:rPr lang="lv-LV" sz="6400" dirty="0" smtClean="0"/>
              <a:t>«</a:t>
            </a:r>
            <a:r>
              <a:rPr lang="en-US" sz="6400" dirty="0" smtClean="0"/>
              <a:t> International cooperation for rational Use of Raw Materials and Circular Economy</a:t>
            </a:r>
            <a:r>
              <a:rPr lang="lv-LV" sz="6400" dirty="0" smtClean="0"/>
              <a:t>»</a:t>
            </a:r>
            <a:endParaRPr lang="pl-PL" sz="6400" dirty="0"/>
          </a:p>
          <a:p>
            <a:r>
              <a:rPr lang="pl-PL" sz="6400" dirty="0"/>
              <a:t> </a:t>
            </a:r>
            <a:r>
              <a:rPr lang="en-US" sz="6400" dirty="0" smtClean="0"/>
              <a:t>Kick off </a:t>
            </a:r>
            <a:r>
              <a:rPr lang="en-US" sz="6400" dirty="0" err="1" smtClean="0"/>
              <a:t>Meeting,Wroclaw</a:t>
            </a:r>
            <a:r>
              <a:rPr lang="pl-PL" sz="6400" dirty="0" smtClean="0"/>
              <a:t>,</a:t>
            </a:r>
            <a:r>
              <a:rPr lang="en-US" sz="6400" dirty="0" smtClean="0"/>
              <a:t>13 -</a:t>
            </a:r>
            <a:r>
              <a:rPr lang="lv-LV" sz="6400" dirty="0" smtClean="0"/>
              <a:t>1</a:t>
            </a:r>
            <a:r>
              <a:rPr lang="en-US" sz="6400" dirty="0" smtClean="0"/>
              <a:t>5</a:t>
            </a:r>
            <a:r>
              <a:rPr lang="lv-LV" sz="6400" smtClean="0"/>
              <a:t>/03/</a:t>
            </a:r>
            <a:r>
              <a:rPr lang="en-US" sz="6400" smtClean="0"/>
              <a:t>2019</a:t>
            </a:r>
            <a:endParaRPr lang="en-US" sz="6400" dirty="0"/>
          </a:p>
          <a:p>
            <a:r>
              <a:rPr lang="en-US" dirty="0" smtClean="0"/>
              <a:t> </a:t>
            </a:r>
            <a:endParaRPr lang="lv-LV" dirty="0"/>
          </a:p>
        </p:txBody>
      </p:sp>
      <p:sp>
        <p:nvSpPr>
          <p:cNvPr id="6" name="Text Placeholder 5"/>
          <p:cNvSpPr>
            <a:spLocks noGrp="1"/>
          </p:cNvSpPr>
          <p:nvPr>
            <p:ph type="body" sz="quarter" idx="16"/>
          </p:nvPr>
        </p:nvSpPr>
        <p:spPr/>
        <p:txBody>
          <a:bodyPr>
            <a:normAutofit/>
          </a:bodyPr>
          <a:lstStyle/>
          <a:p>
            <a:endParaRPr lang="lv-LV" sz="6000" dirty="0" smtClean="0">
              <a:latin typeface="Calibri" panose="020F0502020204030204" pitchFamily="34" charset="0"/>
              <a:cs typeface="Calibri" panose="020F0502020204030204" pitchFamily="34" charset="0"/>
            </a:endParaRPr>
          </a:p>
          <a:p>
            <a:r>
              <a:rPr lang="en-GB" sz="3900" b="0" dirty="0" smtClean="0">
                <a:latin typeface="Calibri" panose="020F0502020204030204" pitchFamily="34" charset="0"/>
                <a:cs typeface="Calibri" panose="020F0502020204030204" pitchFamily="34" charset="0"/>
              </a:rPr>
              <a:t>RIGA </a:t>
            </a:r>
            <a:r>
              <a:rPr lang="en-GB" sz="3900" b="0" dirty="0">
                <a:latin typeface="Calibri" panose="020F0502020204030204" pitchFamily="34" charset="0"/>
                <a:cs typeface="Calibri" panose="020F0502020204030204" pitchFamily="34" charset="0"/>
              </a:rPr>
              <a:t>TECHNICAL UNIVERSITY</a:t>
            </a:r>
            <a:endParaRPr lang="lv-LV" sz="3900" b="0" dirty="0"/>
          </a:p>
        </p:txBody>
      </p:sp>
    </p:spTree>
    <p:extLst>
      <p:ext uri="{BB962C8B-B14F-4D97-AF65-F5344CB8AC3E}">
        <p14:creationId xmlns:p14="http://schemas.microsoft.com/office/powerpoint/2010/main" val="41921106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37838" y="1868740"/>
            <a:ext cx="5273252" cy="3163951"/>
          </a:xfrm>
        </p:spPr>
      </p:pic>
      <p:sp>
        <p:nvSpPr>
          <p:cNvPr id="4" name="Slide Number Placeholder 3"/>
          <p:cNvSpPr>
            <a:spLocks noGrp="1"/>
          </p:cNvSpPr>
          <p:nvPr>
            <p:ph type="sldNum" sz="quarter" idx="4"/>
          </p:nvPr>
        </p:nvSpPr>
        <p:spPr/>
        <p:txBody>
          <a:bodyPr/>
          <a:lstStyle/>
          <a:p>
            <a:r>
              <a:rPr lang="lv-LV" smtClean="0"/>
              <a:t>Riga Technical University</a:t>
            </a:r>
            <a:endParaRPr lang="en-US" dirty="0"/>
          </a:p>
        </p:txBody>
      </p:sp>
      <p:sp>
        <p:nvSpPr>
          <p:cNvPr id="3" name="Title 2"/>
          <p:cNvSpPr>
            <a:spLocks noGrp="1"/>
          </p:cNvSpPr>
          <p:nvPr>
            <p:ph type="title" idx="4294967295"/>
          </p:nvPr>
        </p:nvSpPr>
        <p:spPr>
          <a:xfrm>
            <a:off x="609600" y="532641"/>
            <a:ext cx="10972800" cy="771525"/>
          </a:xfrm>
        </p:spPr>
        <p:txBody>
          <a:bodyPr>
            <a:normAutofit/>
          </a:bodyPr>
          <a:lstStyle/>
          <a:p>
            <a:r>
              <a:rPr lang="lv-LV" sz="3200" b="0" dirty="0">
                <a:solidFill>
                  <a:srgbClr val="005551"/>
                </a:solidFill>
                <a:latin typeface="Calibri" panose="020F0502020204030204" pitchFamily="34" charset="0"/>
                <a:ea typeface="+mn-ea"/>
                <a:cs typeface="Calibri" panose="020F0502020204030204" pitchFamily="34" charset="0"/>
              </a:rPr>
              <a:t>IP </a:t>
            </a:r>
            <a:r>
              <a:rPr lang="lv-LV" sz="3200" b="0" dirty="0" err="1">
                <a:solidFill>
                  <a:srgbClr val="005551"/>
                </a:solidFill>
                <a:latin typeface="Calibri" panose="020F0502020204030204" pitchFamily="34" charset="0"/>
                <a:ea typeface="+mn-ea"/>
                <a:cs typeface="Calibri" panose="020F0502020204030204" pitchFamily="34" charset="0"/>
              </a:rPr>
              <a:t>portfolio</a:t>
            </a:r>
            <a:endParaRPr lang="en-GB" sz="3200" b="0" dirty="0">
              <a:solidFill>
                <a:srgbClr val="005551"/>
              </a:solidFill>
              <a:latin typeface="Calibri" panose="020F0502020204030204" pitchFamily="34" charset="0"/>
              <a:ea typeface="+mn-ea"/>
              <a:cs typeface="Calibri" panose="020F0502020204030204" pitchFamily="34" charset="0"/>
            </a:endParaRPr>
          </a:p>
        </p:txBody>
      </p:sp>
      <p:graphicFrame>
        <p:nvGraphicFramePr>
          <p:cNvPr id="13" name="Table 12"/>
          <p:cNvGraphicFramePr>
            <a:graphicFrameLocks noGrp="1"/>
          </p:cNvGraphicFramePr>
          <p:nvPr>
            <p:extLst/>
          </p:nvPr>
        </p:nvGraphicFramePr>
        <p:xfrm>
          <a:off x="609600" y="4686396"/>
          <a:ext cx="5384801" cy="457200"/>
        </p:xfrm>
        <a:graphic>
          <a:graphicData uri="http://schemas.openxmlformats.org/drawingml/2006/table">
            <a:tbl>
              <a:tblPr/>
              <a:tblGrid>
                <a:gridCol w="3801036">
                  <a:extLst>
                    <a:ext uri="{9D8B030D-6E8A-4147-A177-3AD203B41FA5}">
                      <a16:colId xmlns:a16="http://schemas.microsoft.com/office/drawing/2014/main" val="3081947580"/>
                    </a:ext>
                  </a:extLst>
                </a:gridCol>
                <a:gridCol w="1583765">
                  <a:extLst>
                    <a:ext uri="{9D8B030D-6E8A-4147-A177-3AD203B41FA5}">
                      <a16:colId xmlns:a16="http://schemas.microsoft.com/office/drawing/2014/main" val="4156639919"/>
                    </a:ext>
                  </a:extLst>
                </a:gridCol>
              </a:tblGrid>
              <a:tr h="257175">
                <a:tc>
                  <a:txBody>
                    <a:bodyPr/>
                    <a:lstStyle/>
                    <a:p>
                      <a:pPr algn="l" fontAlgn="ctr"/>
                      <a:r>
                        <a:rPr lang="en-GB" sz="1500" b="1" i="0" u="none" strike="noStrike" dirty="0">
                          <a:solidFill>
                            <a:srgbClr val="44546A"/>
                          </a:solidFill>
                          <a:effectLst/>
                          <a:latin typeface="Calibri" panose="020F0502020204030204" pitchFamily="34" charset="0"/>
                        </a:rPr>
                        <a:t>Licence Agreements</a:t>
                      </a:r>
                    </a:p>
                  </a:txBody>
                  <a:tcPr marL="85725" marR="9525" marT="9525" marB="0" anchor="ctr">
                    <a:lnL>
                      <a:noFill/>
                    </a:lnL>
                    <a:lnR>
                      <a:noFill/>
                    </a:lnR>
                    <a:lnT>
                      <a:noFill/>
                    </a:lnT>
                    <a:lnB w="19050" cap="flat" cmpd="sng" algn="ctr">
                      <a:solidFill>
                        <a:srgbClr val="5B9BD5"/>
                      </a:solidFill>
                      <a:prstDash val="solid"/>
                      <a:round/>
                      <a:headEnd type="none" w="med" len="med"/>
                      <a:tailEnd type="none" w="med" len="med"/>
                    </a:lnB>
                    <a:solidFill>
                      <a:srgbClr val="FFFFFF"/>
                    </a:solidFill>
                  </a:tcPr>
                </a:tc>
                <a:tc>
                  <a:txBody>
                    <a:bodyPr/>
                    <a:lstStyle/>
                    <a:p>
                      <a:pPr algn="l" fontAlgn="ctr"/>
                      <a:r>
                        <a:rPr lang="en-GB" sz="1500" b="1" i="0" u="none" strike="noStrike" dirty="0">
                          <a:solidFill>
                            <a:srgbClr val="44546A"/>
                          </a:solidFill>
                          <a:effectLst/>
                          <a:latin typeface="Calibri" panose="020F0502020204030204" pitchFamily="34" charset="0"/>
                        </a:rPr>
                        <a:t>6</a:t>
                      </a:r>
                    </a:p>
                  </a:txBody>
                  <a:tcPr marL="85725" marR="9525" marT="9525" marB="0" anchor="ctr">
                    <a:lnL>
                      <a:noFill/>
                    </a:lnL>
                    <a:lnR>
                      <a:noFill/>
                    </a:lnR>
                    <a:lnT>
                      <a:noFill/>
                    </a:lnT>
                    <a:lnB w="19050" cap="flat" cmpd="sng" algn="ctr">
                      <a:solidFill>
                        <a:srgbClr val="5B9BD5"/>
                      </a:solidFill>
                      <a:prstDash val="solid"/>
                      <a:round/>
                      <a:headEnd type="none" w="med" len="med"/>
                      <a:tailEnd type="none" w="med" len="med"/>
                    </a:lnB>
                    <a:solidFill>
                      <a:srgbClr val="FFFFFF"/>
                    </a:solidFill>
                  </a:tcPr>
                </a:tc>
                <a:extLst>
                  <a:ext uri="{0D108BD9-81ED-4DB2-BD59-A6C34878D82A}">
                    <a16:rowId xmlns:a16="http://schemas.microsoft.com/office/drawing/2014/main" val="3893074641"/>
                  </a:ext>
                </a:extLst>
              </a:tr>
              <a:tr h="200025">
                <a:tc>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b">
                    <a:lnL>
                      <a:noFill/>
                    </a:lnL>
                    <a:lnR>
                      <a:noFill/>
                    </a:lnR>
                    <a:lnT w="19050" cap="flat" cmpd="sng" algn="ctr">
                      <a:solidFill>
                        <a:srgbClr val="5B9BD5"/>
                      </a:solidFill>
                      <a:prstDash val="solid"/>
                      <a:round/>
                      <a:headEnd type="none" w="med" len="med"/>
                      <a:tailEnd type="none" w="med" len="med"/>
                    </a:lnT>
                    <a:lnB>
                      <a:noFill/>
                    </a:lnB>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b">
                    <a:lnL>
                      <a:noFill/>
                    </a:lnL>
                    <a:lnR>
                      <a:noFill/>
                    </a:lnR>
                    <a:lnT w="19050" cap="flat" cmpd="sng" algn="ctr">
                      <a:solidFill>
                        <a:srgbClr val="5B9BD5"/>
                      </a:solidFill>
                      <a:prstDash val="solid"/>
                      <a:round/>
                      <a:headEnd type="none" w="med" len="med"/>
                      <a:tailEnd type="none" w="med" len="med"/>
                    </a:lnT>
                    <a:lnB>
                      <a:noFill/>
                    </a:lnB>
                  </a:tcPr>
                </a:tc>
                <a:extLst>
                  <a:ext uri="{0D108BD9-81ED-4DB2-BD59-A6C34878D82A}">
                    <a16:rowId xmlns:a16="http://schemas.microsoft.com/office/drawing/2014/main" val="3140642167"/>
                  </a:ext>
                </a:extLst>
              </a:tr>
            </a:tbl>
          </a:graphicData>
        </a:graphic>
      </p:graphicFrame>
      <p:graphicFrame>
        <p:nvGraphicFramePr>
          <p:cNvPr id="2" name="Table 1"/>
          <p:cNvGraphicFramePr>
            <a:graphicFrameLocks noGrp="1"/>
          </p:cNvGraphicFramePr>
          <p:nvPr>
            <p:extLst/>
          </p:nvPr>
        </p:nvGraphicFramePr>
        <p:xfrm>
          <a:off x="609599" y="1721219"/>
          <a:ext cx="5384801" cy="2400604"/>
        </p:xfrm>
        <a:graphic>
          <a:graphicData uri="http://schemas.openxmlformats.org/drawingml/2006/table">
            <a:tbl>
              <a:tblPr/>
              <a:tblGrid>
                <a:gridCol w="3801036">
                  <a:extLst>
                    <a:ext uri="{9D8B030D-6E8A-4147-A177-3AD203B41FA5}">
                      <a16:colId xmlns:a16="http://schemas.microsoft.com/office/drawing/2014/main" val="3472306908"/>
                    </a:ext>
                  </a:extLst>
                </a:gridCol>
                <a:gridCol w="1583765">
                  <a:extLst>
                    <a:ext uri="{9D8B030D-6E8A-4147-A177-3AD203B41FA5}">
                      <a16:colId xmlns:a16="http://schemas.microsoft.com/office/drawing/2014/main" val="2304525684"/>
                    </a:ext>
                  </a:extLst>
                </a:gridCol>
              </a:tblGrid>
              <a:tr h="335836">
                <a:tc>
                  <a:txBody>
                    <a:bodyPr/>
                    <a:lstStyle/>
                    <a:p>
                      <a:pPr algn="l" fontAlgn="ctr"/>
                      <a:r>
                        <a:rPr lang="en-GB" sz="1500" b="1" i="0" u="none" strike="noStrike" dirty="0">
                          <a:solidFill>
                            <a:srgbClr val="44546A"/>
                          </a:solidFill>
                          <a:effectLst/>
                          <a:latin typeface="Calibri" panose="020F0502020204030204" pitchFamily="34" charset="0"/>
                        </a:rPr>
                        <a:t>Patents </a:t>
                      </a:r>
                      <a:r>
                        <a:rPr lang="en-GB" sz="1500" b="1" i="0" u="none" strike="noStrike" dirty="0" smtClean="0">
                          <a:solidFill>
                            <a:srgbClr val="44546A"/>
                          </a:solidFill>
                          <a:effectLst/>
                          <a:latin typeface="Calibri" panose="020F0502020204030204" pitchFamily="34" charset="0"/>
                        </a:rPr>
                        <a:t>201</a:t>
                      </a:r>
                      <a:r>
                        <a:rPr lang="lv-LV" sz="1500" b="1" i="0" u="none" strike="noStrike" dirty="0" smtClean="0">
                          <a:solidFill>
                            <a:srgbClr val="44546A"/>
                          </a:solidFill>
                          <a:effectLst/>
                          <a:latin typeface="Calibri" panose="020F0502020204030204" pitchFamily="34" charset="0"/>
                        </a:rPr>
                        <a:t>8</a:t>
                      </a:r>
                      <a:endParaRPr lang="en-GB" sz="1500" b="1" i="0" u="none" strike="noStrike" dirty="0">
                        <a:solidFill>
                          <a:srgbClr val="44546A"/>
                        </a:solidFill>
                        <a:effectLst/>
                        <a:latin typeface="Calibri" panose="020F0502020204030204" pitchFamily="34" charset="0"/>
                      </a:endParaRPr>
                    </a:p>
                  </a:txBody>
                  <a:tcPr marL="85725" marR="9525" marT="9525" marB="0" anchor="ctr">
                    <a:lnL>
                      <a:noFill/>
                    </a:lnL>
                    <a:lnR>
                      <a:noFill/>
                    </a:lnR>
                    <a:lnT>
                      <a:noFill/>
                    </a:lnT>
                    <a:lnB w="19050" cap="flat" cmpd="sng" algn="ctr">
                      <a:solidFill>
                        <a:srgbClr val="5B9BD5"/>
                      </a:solidFill>
                      <a:prstDash val="solid"/>
                      <a:round/>
                      <a:headEnd type="none" w="med" len="med"/>
                      <a:tailEnd type="none" w="med" len="med"/>
                    </a:lnB>
                    <a:solidFill>
                      <a:srgbClr val="FFFFFF"/>
                    </a:solidFill>
                  </a:tcPr>
                </a:tc>
                <a:tc>
                  <a:txBody>
                    <a:bodyPr/>
                    <a:lstStyle/>
                    <a:p>
                      <a:pPr algn="l" fontAlgn="ctr"/>
                      <a:r>
                        <a:rPr lang="en-GB" sz="1500" b="1" i="0" u="none" strike="noStrike" dirty="0">
                          <a:solidFill>
                            <a:srgbClr val="44546A"/>
                          </a:solidFill>
                          <a:effectLst/>
                          <a:latin typeface="Calibri" panose="020F0502020204030204" pitchFamily="34" charset="0"/>
                        </a:rPr>
                        <a:t> </a:t>
                      </a:r>
                    </a:p>
                  </a:txBody>
                  <a:tcPr marL="85725" marR="9525" marT="9525" marB="0" anchor="ctr">
                    <a:lnL>
                      <a:noFill/>
                    </a:lnL>
                    <a:lnR>
                      <a:noFill/>
                    </a:lnR>
                    <a:lnT>
                      <a:noFill/>
                    </a:lnT>
                    <a:lnB w="19050" cap="flat" cmpd="sng" algn="ctr">
                      <a:solidFill>
                        <a:srgbClr val="5B9BD5"/>
                      </a:solidFill>
                      <a:prstDash val="solid"/>
                      <a:round/>
                      <a:headEnd type="none" w="med" len="med"/>
                      <a:tailEnd type="none" w="med" len="med"/>
                    </a:lnB>
                    <a:solidFill>
                      <a:srgbClr val="FFFFFF"/>
                    </a:solidFill>
                  </a:tcPr>
                </a:tc>
                <a:extLst>
                  <a:ext uri="{0D108BD9-81ED-4DB2-BD59-A6C34878D82A}">
                    <a16:rowId xmlns:a16="http://schemas.microsoft.com/office/drawing/2014/main" val="3384465366"/>
                  </a:ext>
                </a:extLst>
              </a:tr>
              <a:tr h="348274">
                <a:tc>
                  <a:txBody>
                    <a:bodyPr/>
                    <a:lstStyle/>
                    <a:p>
                      <a:pPr algn="l" fontAlgn="ctr"/>
                      <a:r>
                        <a:rPr lang="en-GB" sz="1500" b="1" i="0" u="none" strike="noStrike" dirty="0">
                          <a:solidFill>
                            <a:srgbClr val="44546A"/>
                          </a:solidFill>
                          <a:effectLst/>
                          <a:latin typeface="Calibri" panose="020F0502020204030204" pitchFamily="34" charset="0"/>
                        </a:rPr>
                        <a:t>National (Latvian) patents held</a:t>
                      </a:r>
                    </a:p>
                  </a:txBody>
                  <a:tcPr marL="85725" marR="9525" marT="9525" marB="0" anchor="ctr">
                    <a:lnL>
                      <a:noFill/>
                    </a:lnL>
                    <a:lnR>
                      <a:noFill/>
                    </a:lnR>
                    <a:lnT w="19050" cap="flat" cmpd="sng" algn="ctr">
                      <a:solidFill>
                        <a:srgbClr val="5B9BD5"/>
                      </a:solidFill>
                      <a:prstDash val="solid"/>
                      <a:round/>
                      <a:headEnd type="none" w="med" len="med"/>
                      <a:tailEnd type="none" w="med" len="med"/>
                    </a:lnT>
                    <a:lnB w="19050" cap="flat" cmpd="sng" algn="ctr">
                      <a:solidFill>
                        <a:srgbClr val="5B9BD5"/>
                      </a:solidFill>
                      <a:prstDash val="solid"/>
                      <a:round/>
                      <a:headEnd type="none" w="med" len="med"/>
                      <a:tailEnd type="none" w="med" len="med"/>
                    </a:lnB>
                    <a:solidFill>
                      <a:srgbClr val="F4F4F4"/>
                    </a:solidFill>
                  </a:tcPr>
                </a:tc>
                <a:tc>
                  <a:txBody>
                    <a:bodyPr/>
                    <a:lstStyle/>
                    <a:p>
                      <a:pPr algn="l" fontAlgn="ctr"/>
                      <a:r>
                        <a:rPr lang="lv-LV" sz="1500" b="1" i="0" u="none" strike="noStrike" dirty="0" smtClean="0">
                          <a:solidFill>
                            <a:srgbClr val="44546A"/>
                          </a:solidFill>
                          <a:effectLst/>
                          <a:latin typeface="Calibri" panose="020F0502020204030204" pitchFamily="34" charset="0"/>
                        </a:rPr>
                        <a:t>94</a:t>
                      </a:r>
                      <a:endParaRPr lang="en-GB" sz="1500" b="1" i="0" u="none" strike="noStrike" dirty="0">
                        <a:solidFill>
                          <a:srgbClr val="44546A"/>
                        </a:solidFill>
                        <a:effectLst/>
                        <a:latin typeface="Calibri" panose="020F0502020204030204" pitchFamily="34" charset="0"/>
                      </a:endParaRPr>
                    </a:p>
                  </a:txBody>
                  <a:tcPr marL="85725" marR="9525" marT="9525" marB="0" anchor="ctr">
                    <a:lnL>
                      <a:noFill/>
                    </a:lnL>
                    <a:lnR>
                      <a:noFill/>
                    </a:lnR>
                    <a:lnT w="19050" cap="flat" cmpd="sng" algn="ctr">
                      <a:solidFill>
                        <a:srgbClr val="5B9BD5"/>
                      </a:solidFill>
                      <a:prstDash val="solid"/>
                      <a:round/>
                      <a:headEnd type="none" w="med" len="med"/>
                      <a:tailEnd type="none" w="med" len="med"/>
                    </a:lnT>
                    <a:lnB w="19050" cap="flat" cmpd="sng" algn="ctr">
                      <a:solidFill>
                        <a:srgbClr val="5B9BD5"/>
                      </a:solidFill>
                      <a:prstDash val="solid"/>
                      <a:round/>
                      <a:headEnd type="none" w="med" len="med"/>
                      <a:tailEnd type="none" w="med" len="med"/>
                    </a:lnB>
                    <a:solidFill>
                      <a:srgbClr val="F4F4F4"/>
                    </a:solidFill>
                  </a:tcPr>
                </a:tc>
                <a:extLst>
                  <a:ext uri="{0D108BD9-81ED-4DB2-BD59-A6C34878D82A}">
                    <a16:rowId xmlns:a16="http://schemas.microsoft.com/office/drawing/2014/main" val="3667919782"/>
                  </a:ext>
                </a:extLst>
              </a:tr>
              <a:tr h="671672">
                <a:tc>
                  <a:txBody>
                    <a:bodyPr/>
                    <a:lstStyle/>
                    <a:p>
                      <a:pPr algn="l" fontAlgn="ctr"/>
                      <a:r>
                        <a:rPr lang="en-GB" sz="1500" b="1" i="0" u="none" strike="noStrike" dirty="0">
                          <a:solidFill>
                            <a:srgbClr val="44546A"/>
                          </a:solidFill>
                          <a:effectLst/>
                          <a:latin typeface="Calibri" panose="020F0502020204030204" pitchFamily="34" charset="0"/>
                        </a:rPr>
                        <a:t>National (Latvian) patent applications</a:t>
                      </a:r>
                    </a:p>
                  </a:txBody>
                  <a:tcPr marL="85725" marR="9525" marT="9525" marB="0" anchor="ctr">
                    <a:lnL>
                      <a:noFill/>
                    </a:lnL>
                    <a:lnR>
                      <a:noFill/>
                    </a:lnR>
                    <a:lnT w="19050" cap="flat" cmpd="sng" algn="ctr">
                      <a:solidFill>
                        <a:srgbClr val="5B9BD5"/>
                      </a:solidFill>
                      <a:prstDash val="solid"/>
                      <a:round/>
                      <a:headEnd type="none" w="med" len="med"/>
                      <a:tailEnd type="none" w="med" len="med"/>
                    </a:lnT>
                    <a:lnB w="19050" cap="flat" cmpd="sng" algn="ctr">
                      <a:solidFill>
                        <a:srgbClr val="5B9BD5"/>
                      </a:solidFill>
                      <a:prstDash val="solid"/>
                      <a:round/>
                      <a:headEnd type="none" w="med" len="med"/>
                      <a:tailEnd type="none" w="med" len="med"/>
                    </a:lnB>
                    <a:solidFill>
                      <a:srgbClr val="FFFFFF"/>
                    </a:solidFill>
                  </a:tcPr>
                </a:tc>
                <a:tc>
                  <a:txBody>
                    <a:bodyPr/>
                    <a:lstStyle/>
                    <a:p>
                      <a:pPr algn="l" fontAlgn="ctr"/>
                      <a:r>
                        <a:rPr lang="lv-LV" sz="1500" b="1" i="0" u="none" strike="noStrike" dirty="0" smtClean="0">
                          <a:solidFill>
                            <a:srgbClr val="44546A"/>
                          </a:solidFill>
                          <a:effectLst/>
                          <a:latin typeface="Calibri" panose="020F0502020204030204" pitchFamily="34" charset="0"/>
                        </a:rPr>
                        <a:t>10</a:t>
                      </a:r>
                      <a:endParaRPr lang="en-GB" sz="1500" b="1" i="0" u="none" strike="noStrike" dirty="0">
                        <a:solidFill>
                          <a:srgbClr val="44546A"/>
                        </a:solidFill>
                        <a:effectLst/>
                        <a:latin typeface="Calibri" panose="020F0502020204030204" pitchFamily="34" charset="0"/>
                      </a:endParaRPr>
                    </a:p>
                  </a:txBody>
                  <a:tcPr marL="85725" marR="9525" marT="9525" marB="0" anchor="ctr">
                    <a:lnL>
                      <a:noFill/>
                    </a:lnL>
                    <a:lnR>
                      <a:noFill/>
                    </a:lnR>
                    <a:lnT w="19050" cap="flat" cmpd="sng" algn="ctr">
                      <a:solidFill>
                        <a:srgbClr val="5B9BD5"/>
                      </a:solidFill>
                      <a:prstDash val="solid"/>
                      <a:round/>
                      <a:headEnd type="none" w="med" len="med"/>
                      <a:tailEnd type="none" w="med" len="med"/>
                    </a:lnT>
                    <a:lnB w="19050" cap="flat" cmpd="sng" algn="ctr">
                      <a:solidFill>
                        <a:srgbClr val="5B9BD5"/>
                      </a:solidFill>
                      <a:prstDash val="solid"/>
                      <a:round/>
                      <a:headEnd type="none" w="med" len="med"/>
                      <a:tailEnd type="none" w="med" len="med"/>
                    </a:lnB>
                    <a:solidFill>
                      <a:srgbClr val="FFFFFF"/>
                    </a:solidFill>
                  </a:tcPr>
                </a:tc>
                <a:extLst>
                  <a:ext uri="{0D108BD9-81ED-4DB2-BD59-A6C34878D82A}">
                    <a16:rowId xmlns:a16="http://schemas.microsoft.com/office/drawing/2014/main" val="4271203920"/>
                  </a:ext>
                </a:extLst>
              </a:tr>
              <a:tr h="348274">
                <a:tc>
                  <a:txBody>
                    <a:bodyPr/>
                    <a:lstStyle/>
                    <a:p>
                      <a:pPr algn="l" fontAlgn="ctr"/>
                      <a:r>
                        <a:rPr lang="en-GB" sz="1500" b="1" i="0" u="none" strike="noStrike" dirty="0">
                          <a:solidFill>
                            <a:srgbClr val="44546A"/>
                          </a:solidFill>
                          <a:effectLst/>
                          <a:latin typeface="Calibri" panose="020F0502020204030204" pitchFamily="34" charset="0"/>
                        </a:rPr>
                        <a:t>National (Latvian) patents granted</a:t>
                      </a:r>
                    </a:p>
                  </a:txBody>
                  <a:tcPr marL="85725" marR="9525" marT="9525" marB="0" anchor="ctr">
                    <a:lnL>
                      <a:noFill/>
                    </a:lnL>
                    <a:lnR>
                      <a:noFill/>
                    </a:lnR>
                    <a:lnT w="19050" cap="flat" cmpd="sng" algn="ctr">
                      <a:solidFill>
                        <a:srgbClr val="5B9BD5"/>
                      </a:solidFill>
                      <a:prstDash val="solid"/>
                      <a:round/>
                      <a:headEnd type="none" w="med" len="med"/>
                      <a:tailEnd type="none" w="med" len="med"/>
                    </a:lnT>
                    <a:lnB w="19050" cap="flat" cmpd="sng" algn="ctr">
                      <a:solidFill>
                        <a:srgbClr val="5B9BD5"/>
                      </a:solidFill>
                      <a:prstDash val="solid"/>
                      <a:round/>
                      <a:headEnd type="none" w="med" len="med"/>
                      <a:tailEnd type="none" w="med" len="med"/>
                    </a:lnB>
                    <a:solidFill>
                      <a:srgbClr val="F4F4F4"/>
                    </a:solidFill>
                  </a:tcPr>
                </a:tc>
                <a:tc>
                  <a:txBody>
                    <a:bodyPr/>
                    <a:lstStyle/>
                    <a:p>
                      <a:pPr algn="l" fontAlgn="ctr"/>
                      <a:r>
                        <a:rPr lang="lv-LV" sz="1500" b="1" i="0" u="none" strike="noStrike" dirty="0" smtClean="0">
                          <a:solidFill>
                            <a:srgbClr val="44546A"/>
                          </a:solidFill>
                          <a:effectLst/>
                          <a:latin typeface="Calibri" panose="020F0502020204030204" pitchFamily="34" charset="0"/>
                        </a:rPr>
                        <a:t>18</a:t>
                      </a:r>
                      <a:endParaRPr lang="en-GB" sz="1500" b="1" i="0" u="none" strike="noStrike" dirty="0">
                        <a:solidFill>
                          <a:srgbClr val="44546A"/>
                        </a:solidFill>
                        <a:effectLst/>
                        <a:latin typeface="Calibri" panose="020F0502020204030204" pitchFamily="34" charset="0"/>
                      </a:endParaRPr>
                    </a:p>
                  </a:txBody>
                  <a:tcPr marL="85725" marR="9525" marT="9525" marB="0" anchor="ctr">
                    <a:lnL>
                      <a:noFill/>
                    </a:lnL>
                    <a:lnR>
                      <a:noFill/>
                    </a:lnR>
                    <a:lnT w="19050" cap="flat" cmpd="sng" algn="ctr">
                      <a:solidFill>
                        <a:srgbClr val="5B9BD5"/>
                      </a:solidFill>
                      <a:prstDash val="solid"/>
                      <a:round/>
                      <a:headEnd type="none" w="med" len="med"/>
                      <a:tailEnd type="none" w="med" len="med"/>
                    </a:lnT>
                    <a:lnB w="19050" cap="flat" cmpd="sng" algn="ctr">
                      <a:solidFill>
                        <a:srgbClr val="5B9BD5"/>
                      </a:solidFill>
                      <a:prstDash val="solid"/>
                      <a:round/>
                      <a:headEnd type="none" w="med" len="med"/>
                      <a:tailEnd type="none" w="med" len="med"/>
                    </a:lnB>
                    <a:solidFill>
                      <a:srgbClr val="F4F4F4"/>
                    </a:solidFill>
                  </a:tcPr>
                </a:tc>
                <a:extLst>
                  <a:ext uri="{0D108BD9-81ED-4DB2-BD59-A6C34878D82A}">
                    <a16:rowId xmlns:a16="http://schemas.microsoft.com/office/drawing/2014/main" val="491276734"/>
                  </a:ext>
                </a:extLst>
              </a:tr>
              <a:tr h="348274">
                <a:tc>
                  <a:txBody>
                    <a:bodyPr/>
                    <a:lstStyle/>
                    <a:p>
                      <a:pPr algn="l" fontAlgn="ctr"/>
                      <a:r>
                        <a:rPr lang="en-GB" sz="1500" b="1" i="0" u="none" strike="noStrike" dirty="0">
                          <a:solidFill>
                            <a:srgbClr val="44546A"/>
                          </a:solidFill>
                          <a:effectLst/>
                          <a:latin typeface="Calibri" panose="020F0502020204030204" pitchFamily="34" charset="0"/>
                        </a:rPr>
                        <a:t>European patents granted</a:t>
                      </a:r>
                    </a:p>
                  </a:txBody>
                  <a:tcPr marL="85725" marR="9525" marT="9525" marB="0" anchor="ctr">
                    <a:lnL>
                      <a:noFill/>
                    </a:lnL>
                    <a:lnR>
                      <a:noFill/>
                    </a:lnR>
                    <a:lnT w="19050" cap="flat" cmpd="sng" algn="ctr">
                      <a:solidFill>
                        <a:srgbClr val="5B9BD5"/>
                      </a:solidFill>
                      <a:prstDash val="solid"/>
                      <a:round/>
                      <a:headEnd type="none" w="med" len="med"/>
                      <a:tailEnd type="none" w="med" len="med"/>
                    </a:lnT>
                    <a:lnB w="19050" cap="flat" cmpd="sng" algn="ctr">
                      <a:solidFill>
                        <a:srgbClr val="5B9BD5"/>
                      </a:solidFill>
                      <a:prstDash val="solid"/>
                      <a:round/>
                      <a:headEnd type="none" w="med" len="med"/>
                      <a:tailEnd type="none" w="med" len="med"/>
                    </a:lnB>
                    <a:solidFill>
                      <a:srgbClr val="FFFFFF"/>
                    </a:solidFill>
                  </a:tcPr>
                </a:tc>
                <a:tc>
                  <a:txBody>
                    <a:bodyPr/>
                    <a:lstStyle/>
                    <a:p>
                      <a:pPr algn="l" fontAlgn="ctr"/>
                      <a:r>
                        <a:rPr lang="en-GB" sz="1500" b="1" i="0" u="none" strike="noStrike" dirty="0">
                          <a:solidFill>
                            <a:srgbClr val="44546A"/>
                          </a:solidFill>
                          <a:effectLst/>
                          <a:latin typeface="Calibri" panose="020F0502020204030204" pitchFamily="34" charset="0"/>
                        </a:rPr>
                        <a:t>2</a:t>
                      </a:r>
                    </a:p>
                  </a:txBody>
                  <a:tcPr marL="85725" marR="9525" marT="9525" marB="0" anchor="ctr">
                    <a:lnL>
                      <a:noFill/>
                    </a:lnL>
                    <a:lnR>
                      <a:noFill/>
                    </a:lnR>
                    <a:lnT w="19050" cap="flat" cmpd="sng" algn="ctr">
                      <a:solidFill>
                        <a:srgbClr val="5B9BD5"/>
                      </a:solidFill>
                      <a:prstDash val="solid"/>
                      <a:round/>
                      <a:headEnd type="none" w="med" len="med"/>
                      <a:tailEnd type="none" w="med" len="med"/>
                    </a:lnT>
                    <a:lnB w="19050" cap="flat" cmpd="sng" algn="ctr">
                      <a:solidFill>
                        <a:srgbClr val="5B9BD5"/>
                      </a:solidFill>
                      <a:prstDash val="solid"/>
                      <a:round/>
                      <a:headEnd type="none" w="med" len="med"/>
                      <a:tailEnd type="none" w="med" len="med"/>
                    </a:lnB>
                    <a:solidFill>
                      <a:srgbClr val="FFFFFF"/>
                    </a:solidFill>
                  </a:tcPr>
                </a:tc>
                <a:extLst>
                  <a:ext uri="{0D108BD9-81ED-4DB2-BD59-A6C34878D82A}">
                    <a16:rowId xmlns:a16="http://schemas.microsoft.com/office/drawing/2014/main" val="260360469"/>
                  </a:ext>
                </a:extLst>
              </a:tr>
              <a:tr h="348274">
                <a:tc>
                  <a:txBody>
                    <a:bodyPr/>
                    <a:lstStyle/>
                    <a:p>
                      <a:pPr algn="l" fontAlgn="ctr"/>
                      <a:r>
                        <a:rPr lang="en-GB" sz="1500" b="1" i="0" u="none" strike="noStrike" dirty="0">
                          <a:solidFill>
                            <a:srgbClr val="44546A"/>
                          </a:solidFill>
                          <a:effectLst/>
                          <a:latin typeface="Calibri" panose="020F0502020204030204" pitchFamily="34" charset="0"/>
                        </a:rPr>
                        <a:t>European Patents Maintained</a:t>
                      </a:r>
                    </a:p>
                  </a:txBody>
                  <a:tcPr marL="85725" marR="9525" marT="9525" marB="0" anchor="ctr">
                    <a:lnL>
                      <a:noFill/>
                    </a:lnL>
                    <a:lnR>
                      <a:noFill/>
                    </a:lnR>
                    <a:lnT w="19050" cap="flat" cmpd="sng" algn="ctr">
                      <a:solidFill>
                        <a:srgbClr val="5B9BD5"/>
                      </a:solidFill>
                      <a:prstDash val="solid"/>
                      <a:round/>
                      <a:headEnd type="none" w="med" len="med"/>
                      <a:tailEnd type="none" w="med" len="med"/>
                    </a:lnT>
                    <a:lnB w="19050" cap="flat" cmpd="sng" algn="ctr">
                      <a:solidFill>
                        <a:srgbClr val="5B9BD5"/>
                      </a:solidFill>
                      <a:prstDash val="solid"/>
                      <a:round/>
                      <a:headEnd type="none" w="med" len="med"/>
                      <a:tailEnd type="none" w="med" len="med"/>
                    </a:lnB>
                    <a:solidFill>
                      <a:srgbClr val="F4F4F4"/>
                    </a:solidFill>
                  </a:tcPr>
                </a:tc>
                <a:tc>
                  <a:txBody>
                    <a:bodyPr/>
                    <a:lstStyle/>
                    <a:p>
                      <a:pPr algn="l" fontAlgn="ctr"/>
                      <a:r>
                        <a:rPr lang="en-GB" sz="1500" b="1" i="0" u="none" strike="noStrike" dirty="0">
                          <a:solidFill>
                            <a:srgbClr val="44546A"/>
                          </a:solidFill>
                          <a:effectLst/>
                          <a:latin typeface="Calibri" panose="020F0502020204030204" pitchFamily="34" charset="0"/>
                        </a:rPr>
                        <a:t>9</a:t>
                      </a:r>
                    </a:p>
                  </a:txBody>
                  <a:tcPr marL="85725" marR="9525" marT="9525" marB="0" anchor="ctr">
                    <a:lnL>
                      <a:noFill/>
                    </a:lnL>
                    <a:lnR>
                      <a:noFill/>
                    </a:lnR>
                    <a:lnT w="19050" cap="flat" cmpd="sng" algn="ctr">
                      <a:solidFill>
                        <a:srgbClr val="5B9BD5"/>
                      </a:solidFill>
                      <a:prstDash val="solid"/>
                      <a:round/>
                      <a:headEnd type="none" w="med" len="med"/>
                      <a:tailEnd type="none" w="med" len="med"/>
                    </a:lnT>
                    <a:lnB w="19050" cap="flat" cmpd="sng" algn="ctr">
                      <a:solidFill>
                        <a:srgbClr val="5B9BD5"/>
                      </a:solidFill>
                      <a:prstDash val="solid"/>
                      <a:round/>
                      <a:headEnd type="none" w="med" len="med"/>
                      <a:tailEnd type="none" w="med" len="med"/>
                    </a:lnB>
                    <a:solidFill>
                      <a:srgbClr val="F4F4F4"/>
                    </a:solidFill>
                  </a:tcPr>
                </a:tc>
                <a:extLst>
                  <a:ext uri="{0D108BD9-81ED-4DB2-BD59-A6C34878D82A}">
                    <a16:rowId xmlns:a16="http://schemas.microsoft.com/office/drawing/2014/main" val="899879202"/>
                  </a:ext>
                </a:extLst>
              </a:tr>
            </a:tbl>
          </a:graphicData>
        </a:graphic>
      </p:graphicFrame>
    </p:spTree>
    <p:extLst>
      <p:ext uri="{BB962C8B-B14F-4D97-AF65-F5344CB8AC3E}">
        <p14:creationId xmlns:p14="http://schemas.microsoft.com/office/powerpoint/2010/main" val="28108790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09600" y="1600202"/>
            <a:ext cx="5384800" cy="3976734"/>
          </a:xfrm>
        </p:spPr>
        <p:txBody>
          <a:bodyPr/>
          <a:lstStyle/>
          <a:p>
            <a:pPr>
              <a:lnSpc>
                <a:spcPct val="90000"/>
              </a:lnSpc>
              <a:spcBef>
                <a:spcPct val="0"/>
              </a:spcBef>
              <a:buFont typeface="Arial" panose="020B0604020202020204" pitchFamily="34" charset="0"/>
              <a:buChar char="•"/>
              <a:defRPr/>
            </a:pPr>
            <a:r>
              <a:rPr lang="en-US" sz="2900" dirty="0" smtClean="0">
                <a:latin typeface="Calibri" panose="020F0502020204030204" pitchFamily="34" charset="0"/>
                <a:cs typeface="Calibri" panose="020F0502020204030204" pitchFamily="34" charset="0"/>
              </a:rPr>
              <a:t>Contract research</a:t>
            </a:r>
          </a:p>
          <a:p>
            <a:pPr>
              <a:lnSpc>
                <a:spcPct val="90000"/>
              </a:lnSpc>
              <a:spcBef>
                <a:spcPct val="0"/>
              </a:spcBef>
              <a:buFont typeface="Arial" panose="020B0604020202020204" pitchFamily="34" charset="0"/>
              <a:buChar char="•"/>
              <a:defRPr/>
            </a:pPr>
            <a:r>
              <a:rPr lang="en-US" sz="2900" dirty="0" smtClean="0">
                <a:latin typeface="Calibri" panose="020F0502020204030204" pitchFamily="34" charset="0"/>
                <a:cs typeface="Calibri" panose="020F0502020204030204" pitchFamily="34" charset="0"/>
              </a:rPr>
              <a:t>Collaborative projects</a:t>
            </a:r>
          </a:p>
          <a:p>
            <a:pPr>
              <a:lnSpc>
                <a:spcPct val="90000"/>
              </a:lnSpc>
              <a:spcBef>
                <a:spcPct val="0"/>
              </a:spcBef>
              <a:buFont typeface="Arial" panose="020B0604020202020204" pitchFamily="34" charset="0"/>
              <a:buChar char="•"/>
              <a:defRPr/>
            </a:pPr>
            <a:r>
              <a:rPr lang="en-GB" sz="2900" dirty="0" smtClean="0">
                <a:latin typeface="Calibri" panose="020F0502020204030204" pitchFamily="34" charset="0"/>
                <a:cs typeface="Calibri" panose="020F0502020204030204" pitchFamily="34" charset="0"/>
              </a:rPr>
              <a:t>Industrial </a:t>
            </a:r>
            <a:r>
              <a:rPr lang="en-GB" sz="2900" dirty="0">
                <a:latin typeface="Calibri" panose="020F0502020204030204" pitchFamily="34" charset="0"/>
                <a:cs typeface="Calibri" panose="020F0502020204030204" pitchFamily="34" charset="0"/>
              </a:rPr>
              <a:t>design and prototyping</a:t>
            </a:r>
          </a:p>
          <a:p>
            <a:pPr>
              <a:lnSpc>
                <a:spcPct val="90000"/>
              </a:lnSpc>
              <a:spcBef>
                <a:spcPct val="0"/>
              </a:spcBef>
              <a:buFont typeface="Arial" panose="020B0604020202020204" pitchFamily="34" charset="0"/>
              <a:buChar char="•"/>
              <a:defRPr/>
            </a:pPr>
            <a:r>
              <a:rPr lang="en-GB" sz="2900" dirty="0">
                <a:latin typeface="Calibri" panose="020F0502020204030204" pitchFamily="34" charset="0"/>
                <a:cs typeface="Calibri" panose="020F0502020204030204" pitchFamily="34" charset="0"/>
              </a:rPr>
              <a:t>Technology licensing</a:t>
            </a:r>
          </a:p>
          <a:p>
            <a:pPr>
              <a:lnSpc>
                <a:spcPct val="90000"/>
              </a:lnSpc>
              <a:spcBef>
                <a:spcPct val="0"/>
              </a:spcBef>
              <a:buFont typeface="Arial" panose="020B0604020202020204" pitchFamily="34" charset="0"/>
              <a:buChar char="•"/>
              <a:defRPr/>
            </a:pPr>
            <a:r>
              <a:rPr lang="en-GB" sz="2900" dirty="0">
                <a:latin typeface="Calibri" panose="020F0502020204030204" pitchFamily="34" charset="0"/>
                <a:cs typeface="Calibri" panose="020F0502020204030204" pitchFamily="34" charset="0"/>
              </a:rPr>
              <a:t>Expertise</a:t>
            </a:r>
          </a:p>
          <a:p>
            <a:pPr>
              <a:lnSpc>
                <a:spcPct val="90000"/>
              </a:lnSpc>
              <a:spcBef>
                <a:spcPct val="0"/>
              </a:spcBef>
              <a:buFont typeface="Arial" panose="020B0604020202020204" pitchFamily="34" charset="0"/>
              <a:buChar char="•"/>
              <a:defRPr/>
            </a:pPr>
            <a:r>
              <a:rPr lang="en-GB" sz="2900" dirty="0">
                <a:latin typeface="Calibri" panose="020F0502020204030204" pitchFamily="34" charset="0"/>
                <a:cs typeface="Calibri" panose="020F0502020204030204" pitchFamily="34" charset="0"/>
              </a:rPr>
              <a:t>Test</a:t>
            </a:r>
          </a:p>
          <a:p>
            <a:pPr>
              <a:lnSpc>
                <a:spcPct val="90000"/>
              </a:lnSpc>
              <a:spcBef>
                <a:spcPct val="0"/>
              </a:spcBef>
              <a:buFont typeface="Arial" panose="020B0604020202020204" pitchFamily="34" charset="0"/>
              <a:buChar char="•"/>
              <a:defRPr/>
            </a:pPr>
            <a:r>
              <a:rPr lang="en-GB" sz="2900" dirty="0">
                <a:latin typeface="Calibri" panose="020F0502020204030204" pitchFamily="34" charset="0"/>
                <a:cs typeface="Calibri" panose="020F0502020204030204" pitchFamily="34" charset="0"/>
              </a:rPr>
              <a:t>Consultations</a:t>
            </a:r>
          </a:p>
          <a:p>
            <a:pPr marL="0" indent="0">
              <a:buNone/>
            </a:pPr>
            <a:endParaRPr lang="lv-LV" dirty="0" smtClean="0"/>
          </a:p>
          <a:p>
            <a:pPr marL="0" indent="0">
              <a:buNone/>
            </a:pPr>
            <a:endParaRPr lang="en-GB" dirty="0"/>
          </a:p>
        </p:txBody>
      </p:sp>
      <p:sp>
        <p:nvSpPr>
          <p:cNvPr id="4" name="Slide Number Placeholder 3"/>
          <p:cNvSpPr>
            <a:spLocks noGrp="1"/>
          </p:cNvSpPr>
          <p:nvPr>
            <p:ph type="sldNum" sz="quarter" idx="4"/>
          </p:nvPr>
        </p:nvSpPr>
        <p:spPr/>
        <p:txBody>
          <a:bodyPr/>
          <a:lstStyle/>
          <a:p>
            <a:r>
              <a:rPr lang="lv-LV" smtClean="0"/>
              <a:t>Riga Technical University</a:t>
            </a:r>
            <a:endParaRPr lang="en-US" dirty="0"/>
          </a:p>
        </p:txBody>
      </p:sp>
      <p:sp>
        <p:nvSpPr>
          <p:cNvPr id="5" name="Text Placeholder 4"/>
          <p:cNvSpPr>
            <a:spLocks noGrp="1"/>
          </p:cNvSpPr>
          <p:nvPr>
            <p:ph type="body" sz="quarter" idx="11"/>
          </p:nvPr>
        </p:nvSpPr>
        <p:spPr/>
        <p:txBody>
          <a:bodyPr>
            <a:normAutofit/>
          </a:bodyPr>
          <a:lstStyle/>
          <a:p>
            <a:pPr>
              <a:spcBef>
                <a:spcPct val="0"/>
              </a:spcBef>
              <a:defRPr/>
            </a:pPr>
            <a:r>
              <a:rPr lang="en-GB" sz="3200" b="0" dirty="0">
                <a:latin typeface="Calibri" panose="020F0502020204030204" pitchFamily="34" charset="0"/>
                <a:cs typeface="Calibri" panose="020F0502020204030204" pitchFamily="34" charset="0"/>
              </a:rPr>
              <a:t>Cooperation with Industry</a:t>
            </a:r>
            <a:endParaRPr lang="lv-LV" sz="3200" b="0" dirty="0">
              <a:latin typeface="Calibri" panose="020F0502020204030204" pitchFamily="34" charset="0"/>
              <a:cs typeface="Calibri" panose="020F0502020204030204" pitchFamily="34" charset="0"/>
            </a:endParaRPr>
          </a:p>
        </p:txBody>
      </p:sp>
      <p:grpSp>
        <p:nvGrpSpPr>
          <p:cNvPr id="10" name="Group 9"/>
          <p:cNvGrpSpPr/>
          <p:nvPr/>
        </p:nvGrpSpPr>
        <p:grpSpPr>
          <a:xfrm>
            <a:off x="6351176" y="1102957"/>
            <a:ext cx="4585708" cy="4971223"/>
            <a:chOff x="7413244" y="1717915"/>
            <a:chExt cx="4585708" cy="4971223"/>
          </a:xfrm>
        </p:grpSpPr>
        <p:pic>
          <p:nvPicPr>
            <p:cNvPr id="11" name="Picture 2" descr="http://www.kid.lu.lv/fileadmin/user_upload/lu_portal/kid/uznemumi/latvenergo/Latvenergo-koncerns-RG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62884" y="1967898"/>
              <a:ext cx="1821506" cy="3109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bernudrosiba.lv/wp-content/uploads/2014/05/Sadales_tikl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7464" y="3375986"/>
              <a:ext cx="1310760" cy="5507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www.iauto.lv/_mm/i/20141003/18174_08c819c0e8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46018" y="3439168"/>
              <a:ext cx="749643" cy="72715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www.vatp.lv/sites/default/files/imagecache/story_full/eka_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83313" y="4618155"/>
              <a:ext cx="1578967" cy="63717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http://www.lddk.lv/wp-content/themes/lddk/framework/image.php?src=http://www.lddk.lv/wp-content/uploads/2013/03/Inspecta_logo.png&amp;w=300&amp;h=144&amp;forma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85418" y="4257899"/>
              <a:ext cx="1100957" cy="5284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http://www.liaa.gov.lv/files/liaa/content/EIB/2012/bgf-log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64486" y="3198532"/>
              <a:ext cx="721580" cy="77297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https://www.rigasudens.lv/images/design/rigas-udens-log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05455" y="4795544"/>
              <a:ext cx="1037570" cy="51878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descr="http://www.senseofteam.lv/pictures/projekti/aerodium/ziema_2010/aerodium_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36884" y="2315856"/>
              <a:ext cx="784570" cy="84570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0" descr="http://zo.lv/media/img/9d/d5/aviatest-logo-5566e52e469b9-medium.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23925" y="5428792"/>
              <a:ext cx="1682992" cy="45814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2" descr="http://www.bureauveritas.lv/8dc1da1f-328f-448e-84b9-5841a7d464b7/MADARA_id_ecocosmetics_c_preview.jpg?MOD=AJPERES&amp;CACHEID=8dc1da1f-328f-448e-84b9-5841a7d464b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247626" y="5966264"/>
              <a:ext cx="999582" cy="72287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8" descr="https://upload.wikimedia.org/wikipedia/lv/8/83/Olainfarm_logo.jpe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329169" y="5103631"/>
              <a:ext cx="669783" cy="6697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s://fonds.rtu.lv/sites/default/files/logo/latvijas_dzelzcels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73524" y="4123916"/>
              <a:ext cx="1933669" cy="44957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http://www.vnf.lv/uploaded/blog/vnf-6d5d439e6da060b80ffa0500a239a15c.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06366" y="2397226"/>
              <a:ext cx="1506612" cy="91300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http://www.jrp.lv/userfiles/image/jsvpp/Logo.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117897" y="1717915"/>
              <a:ext cx="1299526" cy="8411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http://www.liaa.gov.lv/files/liaa/content/LIAA_logotipi/liaa_logo_saurais.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635683" y="2684363"/>
              <a:ext cx="1334106" cy="44146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http://www.lu.lv/fileadmin/_migrated/pics/OSI.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413244" y="5124440"/>
              <a:ext cx="1120917" cy="7929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154425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6596" y="363965"/>
            <a:ext cx="9225887" cy="1492131"/>
          </a:xfrm>
        </p:spPr>
        <p:txBody>
          <a:bodyPr/>
          <a:lstStyle/>
          <a:p>
            <a:pPr>
              <a:spcBef>
                <a:spcPct val="20000"/>
              </a:spcBef>
            </a:pPr>
            <a:r>
              <a:rPr lang="lv-LV" sz="3200" b="0" dirty="0" err="1">
                <a:solidFill>
                  <a:srgbClr val="005551"/>
                </a:solidFill>
                <a:latin typeface="Calibri" panose="020F0502020204030204" pitchFamily="34" charset="0"/>
                <a:ea typeface="+mn-ea"/>
                <a:cs typeface="Calibri" panose="020F0502020204030204" pitchFamily="34" charset="0"/>
              </a:rPr>
              <a:t>Technology</a:t>
            </a:r>
            <a:r>
              <a:rPr lang="lv-LV" sz="3200" b="0" dirty="0">
                <a:solidFill>
                  <a:srgbClr val="005551"/>
                </a:solidFill>
                <a:latin typeface="Calibri" panose="020F0502020204030204" pitchFamily="34" charset="0"/>
                <a:ea typeface="+mn-ea"/>
                <a:cs typeface="Calibri" panose="020F0502020204030204" pitchFamily="34" charset="0"/>
              </a:rPr>
              <a:t> </a:t>
            </a:r>
            <a:r>
              <a:rPr lang="lv-LV" sz="3200" b="0" dirty="0" err="1">
                <a:solidFill>
                  <a:srgbClr val="005551"/>
                </a:solidFill>
                <a:latin typeface="Calibri" panose="020F0502020204030204" pitchFamily="34" charset="0"/>
                <a:ea typeface="+mn-ea"/>
                <a:cs typeface="Calibri" panose="020F0502020204030204" pitchFamily="34" charset="0"/>
              </a:rPr>
              <a:t>Transfer</a:t>
            </a:r>
            <a:r>
              <a:rPr lang="lv-LV" sz="3200" b="0" dirty="0">
                <a:solidFill>
                  <a:srgbClr val="005551"/>
                </a:solidFill>
                <a:latin typeface="Calibri" panose="020F0502020204030204" pitchFamily="34" charset="0"/>
                <a:ea typeface="+mn-ea"/>
                <a:cs typeface="Calibri" panose="020F0502020204030204" pitchFamily="34" charset="0"/>
              </a:rPr>
              <a:t> </a:t>
            </a:r>
            <a:r>
              <a:rPr lang="lv-LV" sz="3200" b="0" dirty="0" err="1">
                <a:solidFill>
                  <a:srgbClr val="005551"/>
                </a:solidFill>
                <a:latin typeface="Calibri" panose="020F0502020204030204" pitchFamily="34" charset="0"/>
                <a:ea typeface="+mn-ea"/>
                <a:cs typeface="Calibri" panose="020F0502020204030204" pitchFamily="34" charset="0"/>
              </a:rPr>
              <a:t>Program</a:t>
            </a:r>
            <a:endParaRPr lang="lv-LV" sz="3200" b="0" dirty="0">
              <a:solidFill>
                <a:srgbClr val="005551"/>
              </a:solidFill>
              <a:latin typeface="Calibri" panose="020F0502020204030204" pitchFamily="34" charset="0"/>
              <a:ea typeface="+mn-ea"/>
              <a:cs typeface="Calibri" panose="020F0502020204030204" pitchFamily="34" charset="0"/>
            </a:endParaRPr>
          </a:p>
        </p:txBody>
      </p:sp>
      <p:sp>
        <p:nvSpPr>
          <p:cNvPr id="3" name="Content Placeholder 2"/>
          <p:cNvSpPr>
            <a:spLocks noGrp="1"/>
          </p:cNvSpPr>
          <p:nvPr>
            <p:ph idx="1"/>
          </p:nvPr>
        </p:nvSpPr>
        <p:spPr>
          <a:xfrm>
            <a:off x="734785" y="1172418"/>
            <a:ext cx="10722429" cy="3358639"/>
          </a:xfrm>
        </p:spPr>
        <p:txBody>
          <a:bodyPr>
            <a:normAutofit/>
          </a:bodyPr>
          <a:lstStyle/>
          <a:p>
            <a:pPr marL="0" indent="0">
              <a:lnSpc>
                <a:spcPct val="90000"/>
              </a:lnSpc>
              <a:spcBef>
                <a:spcPct val="0"/>
              </a:spcBef>
              <a:buNone/>
              <a:defRPr/>
            </a:pPr>
            <a:r>
              <a:rPr lang="en-US" sz="2600" dirty="0">
                <a:solidFill>
                  <a:srgbClr val="005551"/>
                </a:solidFill>
                <a:latin typeface="Calibri" panose="020F0502020204030204" pitchFamily="34" charset="0"/>
                <a:cs typeface="Calibri" panose="020F0502020204030204" pitchFamily="34" charset="0"/>
              </a:rPr>
              <a:t>National program coordinated by LIAA</a:t>
            </a:r>
            <a:endParaRPr lang="lv-LV" sz="2600" dirty="0">
              <a:solidFill>
                <a:srgbClr val="005551"/>
              </a:solidFill>
              <a:latin typeface="Calibri" panose="020F0502020204030204" pitchFamily="34" charset="0"/>
              <a:cs typeface="Calibri" panose="020F0502020204030204" pitchFamily="34" charset="0"/>
            </a:endParaRPr>
          </a:p>
          <a:p>
            <a:pPr marL="0" indent="0">
              <a:lnSpc>
                <a:spcPct val="90000"/>
              </a:lnSpc>
              <a:spcBef>
                <a:spcPct val="0"/>
              </a:spcBef>
              <a:buNone/>
              <a:defRPr/>
            </a:pPr>
            <a:endParaRPr lang="en-US" sz="2600" dirty="0">
              <a:solidFill>
                <a:srgbClr val="005551"/>
              </a:solidFill>
              <a:latin typeface="Calibri" panose="020F0502020204030204" pitchFamily="34" charset="0"/>
              <a:cs typeface="Calibri" panose="020F0502020204030204" pitchFamily="34" charset="0"/>
            </a:endParaRPr>
          </a:p>
          <a:p>
            <a:pPr marL="0" indent="0">
              <a:lnSpc>
                <a:spcPct val="90000"/>
              </a:lnSpc>
              <a:spcBef>
                <a:spcPct val="0"/>
              </a:spcBef>
              <a:buNone/>
              <a:defRPr/>
            </a:pPr>
            <a:r>
              <a:rPr lang="lv-LV" sz="2600" dirty="0" smtClean="0">
                <a:solidFill>
                  <a:srgbClr val="005551"/>
                </a:solidFill>
                <a:latin typeface="Calibri" panose="020F0502020204030204" pitchFamily="34" charset="0"/>
                <a:cs typeface="Calibri" panose="020F0502020204030204" pitchFamily="34" charset="0"/>
              </a:rPr>
              <a:t>The </a:t>
            </a:r>
            <a:r>
              <a:rPr lang="lv-LV" sz="2600" dirty="0">
                <a:solidFill>
                  <a:srgbClr val="005551"/>
                </a:solidFill>
                <a:latin typeface="Calibri" panose="020F0502020204030204" pitchFamily="34" charset="0"/>
                <a:cs typeface="Calibri" panose="020F0502020204030204" pitchFamily="34" charset="0"/>
              </a:rPr>
              <a:t>objective of the program is to support the development of commercialisation competence of the research results in state research organisations</a:t>
            </a:r>
          </a:p>
          <a:p>
            <a:pPr>
              <a:lnSpc>
                <a:spcPct val="90000"/>
              </a:lnSpc>
              <a:spcBef>
                <a:spcPct val="0"/>
              </a:spcBef>
              <a:buFont typeface="Arial" panose="020B0604020202020204" pitchFamily="34" charset="0"/>
              <a:buChar char="•"/>
              <a:defRPr/>
            </a:pPr>
            <a:endParaRPr lang="en-US" sz="2600" dirty="0">
              <a:solidFill>
                <a:srgbClr val="005551"/>
              </a:solidFill>
              <a:latin typeface="Calibri" panose="020F0502020204030204" pitchFamily="34" charset="0"/>
              <a:cs typeface="Calibri" panose="020F0502020204030204" pitchFamily="34" charset="0"/>
            </a:endParaRPr>
          </a:p>
          <a:p>
            <a:pPr marL="0" indent="0">
              <a:lnSpc>
                <a:spcPct val="90000"/>
              </a:lnSpc>
              <a:spcBef>
                <a:spcPct val="0"/>
              </a:spcBef>
              <a:buNone/>
              <a:defRPr/>
            </a:pPr>
            <a:r>
              <a:rPr lang="lv-LV" sz="2600" dirty="0" err="1">
                <a:solidFill>
                  <a:srgbClr val="005551"/>
                </a:solidFill>
                <a:latin typeface="Calibri" panose="020F0502020204030204" pitchFamily="34" charset="0"/>
                <a:cs typeface="Calibri" panose="020F0502020204030204" pitchFamily="34" charset="0"/>
              </a:rPr>
              <a:t>Funding</a:t>
            </a:r>
            <a:r>
              <a:rPr lang="lv-LV" sz="2600" dirty="0">
                <a:solidFill>
                  <a:srgbClr val="005551"/>
                </a:solidFill>
                <a:latin typeface="Calibri" panose="020F0502020204030204" pitchFamily="34" charset="0"/>
                <a:cs typeface="Calibri" panose="020F0502020204030204" pitchFamily="34" charset="0"/>
              </a:rPr>
              <a:t> – ERDF</a:t>
            </a:r>
          </a:p>
          <a:p>
            <a:pPr marL="0" indent="0">
              <a:lnSpc>
                <a:spcPct val="90000"/>
              </a:lnSpc>
              <a:spcBef>
                <a:spcPct val="0"/>
              </a:spcBef>
              <a:buNone/>
              <a:defRPr/>
            </a:pPr>
            <a:r>
              <a:rPr lang="lv-LV" sz="2600" dirty="0" smtClean="0">
                <a:solidFill>
                  <a:srgbClr val="005551"/>
                </a:solidFill>
                <a:latin typeface="Calibri" panose="020F0502020204030204" pitchFamily="34" charset="0"/>
                <a:cs typeface="Calibri" panose="020F0502020204030204" pitchFamily="34" charset="0"/>
              </a:rPr>
              <a:t>Amount </a:t>
            </a:r>
            <a:r>
              <a:rPr lang="lv-LV" sz="2600" dirty="0">
                <a:solidFill>
                  <a:srgbClr val="005551"/>
                </a:solidFill>
                <a:latin typeface="Calibri" panose="020F0502020204030204" pitchFamily="34" charset="0"/>
                <a:cs typeface="Calibri" panose="020F0502020204030204" pitchFamily="34" charset="0"/>
              </a:rPr>
              <a:t>- 300 K Eur</a:t>
            </a:r>
            <a:r>
              <a:rPr lang="en-US" sz="2600" dirty="0">
                <a:solidFill>
                  <a:srgbClr val="005551"/>
                </a:solidFill>
                <a:latin typeface="Calibri" panose="020F0502020204030204" pitchFamily="34" charset="0"/>
                <a:cs typeface="Calibri" panose="020F0502020204030204" pitchFamily="34" charset="0"/>
              </a:rPr>
              <a:t> </a:t>
            </a:r>
            <a:r>
              <a:rPr lang="lv-LV" sz="2600" dirty="0">
                <a:solidFill>
                  <a:srgbClr val="005551"/>
                </a:solidFill>
                <a:latin typeface="Calibri" panose="020F0502020204030204" pitchFamily="34" charset="0"/>
                <a:cs typeface="Calibri" panose="020F0502020204030204" pitchFamily="34" charset="0"/>
              </a:rPr>
              <a:t>per </a:t>
            </a:r>
            <a:r>
              <a:rPr lang="lv-LV" sz="2600" dirty="0" err="1">
                <a:solidFill>
                  <a:srgbClr val="005551"/>
                </a:solidFill>
                <a:latin typeface="Calibri" panose="020F0502020204030204" pitchFamily="34" charset="0"/>
                <a:cs typeface="Calibri" panose="020F0502020204030204" pitchFamily="34" charset="0"/>
              </a:rPr>
              <a:t>tech</a:t>
            </a:r>
            <a:r>
              <a:rPr lang="lv-LV" sz="2600" dirty="0">
                <a:solidFill>
                  <a:srgbClr val="005551"/>
                </a:solidFill>
                <a:latin typeface="Calibri" panose="020F0502020204030204" pitchFamily="34" charset="0"/>
                <a:cs typeface="Calibri" panose="020F0502020204030204" pitchFamily="34" charset="0"/>
              </a:rPr>
              <a:t> </a:t>
            </a:r>
            <a:r>
              <a:rPr lang="lv-LV" sz="2600" dirty="0" err="1">
                <a:solidFill>
                  <a:srgbClr val="005551"/>
                </a:solidFill>
                <a:latin typeface="Calibri" panose="020F0502020204030204" pitchFamily="34" charset="0"/>
                <a:cs typeface="Calibri" panose="020F0502020204030204" pitchFamily="34" charset="0"/>
              </a:rPr>
              <a:t>transfer</a:t>
            </a:r>
            <a:r>
              <a:rPr lang="lv-LV" sz="2600" dirty="0">
                <a:solidFill>
                  <a:srgbClr val="005551"/>
                </a:solidFill>
                <a:latin typeface="Calibri" panose="020F0502020204030204" pitchFamily="34" charset="0"/>
                <a:cs typeface="Calibri" panose="020F0502020204030204" pitchFamily="34" charset="0"/>
              </a:rPr>
              <a:t> </a:t>
            </a:r>
            <a:r>
              <a:rPr lang="lv-LV" sz="2600" dirty="0" err="1">
                <a:solidFill>
                  <a:srgbClr val="005551"/>
                </a:solidFill>
                <a:latin typeface="Calibri" panose="020F0502020204030204" pitchFamily="34" charset="0"/>
                <a:cs typeface="Calibri" panose="020F0502020204030204" pitchFamily="34" charset="0"/>
              </a:rPr>
              <a:t>project</a:t>
            </a:r>
            <a:endParaRPr lang="lv-LV" sz="2600" dirty="0">
              <a:solidFill>
                <a:srgbClr val="005551"/>
              </a:solidFill>
              <a:latin typeface="Calibri" panose="020F0502020204030204" pitchFamily="34" charset="0"/>
              <a:cs typeface="Calibri" panose="020F0502020204030204" pitchFamily="34" charset="0"/>
            </a:endParaRPr>
          </a:p>
          <a:p>
            <a:pPr marL="0" indent="0">
              <a:lnSpc>
                <a:spcPct val="90000"/>
              </a:lnSpc>
              <a:spcBef>
                <a:spcPct val="0"/>
              </a:spcBef>
              <a:buNone/>
              <a:defRPr/>
            </a:pPr>
            <a:endParaRPr lang="lv-LV" sz="2600" dirty="0">
              <a:solidFill>
                <a:srgbClr val="005551"/>
              </a:solidFill>
              <a:latin typeface="Calibri" panose="020F0502020204030204" pitchFamily="34" charset="0"/>
              <a:cs typeface="Calibri" panose="020F0502020204030204" pitchFamily="34" charset="0"/>
            </a:endParaRPr>
          </a:p>
        </p:txBody>
      </p:sp>
      <p:pic>
        <p:nvPicPr>
          <p:cNvPr id="2050" name="Picture 2" descr="liaa_logo.jpg (1323Ã3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19171" y="570314"/>
            <a:ext cx="2844698" cy="94458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972334" y="4771275"/>
            <a:ext cx="6096000" cy="2086725"/>
          </a:xfrm>
          <a:prstGeom prst="rect">
            <a:avLst/>
          </a:prstGeom>
        </p:spPr>
        <p:txBody>
          <a:bodyPr>
            <a:spAutoFit/>
          </a:bodyPr>
          <a:lstStyle/>
          <a:p>
            <a:pPr>
              <a:lnSpc>
                <a:spcPct val="90000"/>
              </a:lnSpc>
              <a:spcBef>
                <a:spcPct val="0"/>
              </a:spcBef>
              <a:buFont typeface="Arial" panose="020B0604020202020204" pitchFamily="34" charset="0"/>
              <a:buChar char="•"/>
              <a:defRPr/>
            </a:pPr>
            <a:r>
              <a:rPr lang="lv-LV" dirty="0">
                <a:solidFill>
                  <a:srgbClr val="005551"/>
                </a:solidFill>
                <a:latin typeface="Calibri" panose="020F0502020204030204" pitchFamily="34" charset="0"/>
                <a:cs typeface="Calibri" panose="020F0502020204030204" pitchFamily="34" charset="0"/>
              </a:rPr>
              <a:t>Feasibility study and commercialisation strategy</a:t>
            </a:r>
          </a:p>
          <a:p>
            <a:pPr>
              <a:lnSpc>
                <a:spcPct val="90000"/>
              </a:lnSpc>
              <a:spcBef>
                <a:spcPct val="0"/>
              </a:spcBef>
              <a:buFont typeface="Arial" panose="020B0604020202020204" pitchFamily="34" charset="0"/>
              <a:buChar char="•"/>
              <a:defRPr/>
            </a:pPr>
            <a:endParaRPr lang="en-US" dirty="0">
              <a:solidFill>
                <a:srgbClr val="005551"/>
              </a:solidFill>
              <a:latin typeface="Calibri" panose="020F0502020204030204" pitchFamily="34" charset="0"/>
              <a:cs typeface="Calibri" panose="020F0502020204030204" pitchFamily="34" charset="0"/>
            </a:endParaRPr>
          </a:p>
          <a:p>
            <a:pPr>
              <a:lnSpc>
                <a:spcPct val="90000"/>
              </a:lnSpc>
              <a:spcBef>
                <a:spcPct val="0"/>
              </a:spcBef>
              <a:buFont typeface="Arial" panose="020B0604020202020204" pitchFamily="34" charset="0"/>
              <a:buChar char="•"/>
              <a:defRPr/>
            </a:pPr>
            <a:r>
              <a:rPr lang="lv-LV" dirty="0">
                <a:solidFill>
                  <a:srgbClr val="005551"/>
                </a:solidFill>
                <a:latin typeface="Calibri" panose="020F0502020204030204" pitchFamily="34" charset="0"/>
                <a:cs typeface="Calibri" panose="020F0502020204030204" pitchFamily="34" charset="0"/>
              </a:rPr>
              <a:t>Research &amp; development acitivities and commercialisation activities</a:t>
            </a:r>
          </a:p>
          <a:p>
            <a:pPr>
              <a:lnSpc>
                <a:spcPct val="90000"/>
              </a:lnSpc>
              <a:spcBef>
                <a:spcPct val="0"/>
              </a:spcBef>
              <a:buFont typeface="Arial" panose="020B0604020202020204" pitchFamily="34" charset="0"/>
              <a:buChar char="•"/>
              <a:defRPr/>
            </a:pPr>
            <a:endParaRPr lang="en-US" dirty="0">
              <a:solidFill>
                <a:srgbClr val="005551"/>
              </a:solidFill>
              <a:latin typeface="Calibri" panose="020F0502020204030204" pitchFamily="34" charset="0"/>
              <a:cs typeface="Calibri" panose="020F0502020204030204" pitchFamily="34" charset="0"/>
            </a:endParaRPr>
          </a:p>
          <a:p>
            <a:pPr>
              <a:lnSpc>
                <a:spcPct val="90000"/>
              </a:lnSpc>
              <a:spcBef>
                <a:spcPct val="0"/>
              </a:spcBef>
              <a:buFont typeface="Arial" panose="020B0604020202020204" pitchFamily="34" charset="0"/>
              <a:buChar char="•"/>
              <a:defRPr/>
            </a:pPr>
            <a:r>
              <a:rPr lang="lv-LV" dirty="0">
                <a:solidFill>
                  <a:srgbClr val="005551"/>
                </a:solidFill>
                <a:latin typeface="Calibri" panose="020F0502020204030204" pitchFamily="34" charset="0"/>
                <a:cs typeface="Calibri" panose="020F0502020204030204" pitchFamily="34" charset="0"/>
              </a:rPr>
              <a:t>Pitch before proposal application</a:t>
            </a:r>
          </a:p>
          <a:p>
            <a:pPr>
              <a:lnSpc>
                <a:spcPct val="90000"/>
              </a:lnSpc>
              <a:spcBef>
                <a:spcPct val="0"/>
              </a:spcBef>
              <a:buFont typeface="Arial" panose="020B0604020202020204" pitchFamily="34" charset="0"/>
              <a:buChar char="•"/>
              <a:defRPr/>
            </a:pPr>
            <a:endParaRPr lang="lv-LV" dirty="0">
              <a:solidFill>
                <a:srgbClr val="005551"/>
              </a:solidFill>
              <a:latin typeface="Calibri" panose="020F0502020204030204" pitchFamily="34" charset="0"/>
              <a:cs typeface="Calibri" panose="020F0502020204030204" pitchFamily="34" charset="0"/>
            </a:endParaRPr>
          </a:p>
          <a:p>
            <a:pPr>
              <a:lnSpc>
                <a:spcPct val="90000"/>
              </a:lnSpc>
              <a:spcBef>
                <a:spcPct val="0"/>
              </a:spcBef>
              <a:buFont typeface="Arial" panose="020B0604020202020204" pitchFamily="34" charset="0"/>
              <a:buChar char="•"/>
              <a:defRPr/>
            </a:pPr>
            <a:r>
              <a:rPr lang="lv-LV" dirty="0">
                <a:solidFill>
                  <a:srgbClr val="005551"/>
                </a:solidFill>
                <a:latin typeface="Calibri" panose="020F0502020204030204" pitchFamily="34" charset="0"/>
                <a:cs typeface="Calibri" panose="020F0502020204030204" pitchFamily="34" charset="0"/>
              </a:rPr>
              <a:t>3 years long period</a:t>
            </a:r>
          </a:p>
        </p:txBody>
      </p:sp>
      <p:sp>
        <p:nvSpPr>
          <p:cNvPr id="6" name="Title 1"/>
          <p:cNvSpPr txBox="1">
            <a:spLocks/>
          </p:cNvSpPr>
          <p:nvPr/>
        </p:nvSpPr>
        <p:spPr>
          <a:xfrm>
            <a:off x="1244220" y="4932798"/>
            <a:ext cx="3754272" cy="1386115"/>
          </a:xfrm>
          <a:prstGeom prst="rect">
            <a:avLst/>
          </a:prstGeom>
        </p:spPr>
        <p:txBody>
          <a:bodyPr vert="horz" lIns="91440" tIns="45720" rIns="91440" bIns="45720" rtlCol="0" anchor="t">
            <a:noAutofit/>
          </a:bodyPr>
          <a:lstStyle>
            <a:lvl1pPr algn="l" defTabSz="457200" rtl="0" eaLnBrk="1" latinLnBrk="0" hangingPunct="1">
              <a:spcBef>
                <a:spcPct val="0"/>
              </a:spcBef>
              <a:buNone/>
              <a:defRPr sz="4400" b="1" i="0" kern="1200">
                <a:solidFill>
                  <a:schemeClr val="accent1"/>
                </a:solidFill>
                <a:latin typeface="Arial"/>
                <a:ea typeface="+mj-ea"/>
                <a:cs typeface="Arial"/>
              </a:defRPr>
            </a:lvl1pPr>
          </a:lstStyle>
          <a:p>
            <a:pPr>
              <a:spcBef>
                <a:spcPct val="20000"/>
              </a:spcBef>
            </a:pPr>
            <a:r>
              <a:rPr lang="lv-LV" sz="3200" b="0" dirty="0" smtClean="0">
                <a:solidFill>
                  <a:schemeClr val="tx1"/>
                </a:solidFill>
                <a:latin typeface="Calibri" panose="020F0502020204030204" pitchFamily="34" charset="0"/>
                <a:ea typeface="+mn-ea"/>
                <a:cs typeface="Calibri" panose="020F0502020204030204" pitchFamily="34" charset="0"/>
              </a:rPr>
              <a:t>Supported activities</a:t>
            </a:r>
            <a:endParaRPr lang="lv-LV" sz="3200" b="0" dirty="0">
              <a:solidFill>
                <a:schemeClr val="tx1"/>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3764654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r>
              <a:rPr lang="lv-LV" smtClean="0"/>
              <a:t>Riga Technical University</a:t>
            </a:r>
            <a:endParaRPr lang="en-US" dirty="0"/>
          </a:p>
        </p:txBody>
      </p:sp>
      <p:pic>
        <p:nvPicPr>
          <p:cNvPr id="5" name="Content Placeholder 4"/>
          <p:cNvPicPr>
            <a:picLocks noGrp="1" noChangeAspect="1"/>
          </p:cNvPicPr>
          <p:nvPr>
            <p:ph idx="1"/>
          </p:nvPr>
        </p:nvPicPr>
        <p:blipFill>
          <a:blip r:embed="rId2"/>
          <a:stretch>
            <a:fillRect/>
          </a:stretch>
        </p:blipFill>
        <p:spPr>
          <a:xfrm>
            <a:off x="1277257" y="1324976"/>
            <a:ext cx="3348095" cy="1638399"/>
          </a:xfrm>
          <a:prstGeom prst="rect">
            <a:avLst/>
          </a:prstGeom>
        </p:spPr>
      </p:pic>
      <p:pic>
        <p:nvPicPr>
          <p:cNvPr id="6" name="Picture 5"/>
          <p:cNvPicPr>
            <a:picLocks noChangeAspect="1"/>
          </p:cNvPicPr>
          <p:nvPr/>
        </p:nvPicPr>
        <p:blipFill rotWithShape="1">
          <a:blip r:embed="rId3"/>
          <a:srcRect l="22904" t="3638" r="11701" b="46882"/>
          <a:stretch/>
        </p:blipFill>
        <p:spPr>
          <a:xfrm>
            <a:off x="5128095" y="1324976"/>
            <a:ext cx="3690536" cy="1638399"/>
          </a:xfrm>
          <a:prstGeom prst="rect">
            <a:avLst/>
          </a:prstGeom>
        </p:spPr>
      </p:pic>
      <p:sp>
        <p:nvSpPr>
          <p:cNvPr id="7" name="Text Placeholder 1"/>
          <p:cNvSpPr>
            <a:spLocks noGrp="1"/>
          </p:cNvSpPr>
          <p:nvPr>
            <p:ph type="title"/>
          </p:nvPr>
        </p:nvSpPr>
        <p:spPr/>
        <p:txBody>
          <a:bodyPr>
            <a:normAutofit/>
          </a:bodyPr>
          <a:lstStyle/>
          <a:p>
            <a:r>
              <a:rPr lang="en-US" sz="3200" b="0" dirty="0">
                <a:latin typeface="Calibri" panose="020F0502020204030204" pitchFamily="34" charset="0"/>
              </a:rPr>
              <a:t>Faculty of Materials Science and Applied Chemistry</a:t>
            </a:r>
          </a:p>
          <a:p>
            <a:endParaRPr lang="en-US" dirty="0"/>
          </a:p>
        </p:txBody>
      </p:sp>
      <p:sp>
        <p:nvSpPr>
          <p:cNvPr id="8" name="Text Placeholder 2"/>
          <p:cNvSpPr txBox="1">
            <a:spLocks/>
          </p:cNvSpPr>
          <p:nvPr/>
        </p:nvSpPr>
        <p:spPr>
          <a:xfrm>
            <a:off x="2671119" y="3396036"/>
            <a:ext cx="7337934" cy="2553245"/>
          </a:xfrm>
          <a:prstGeom prst="rect">
            <a:avLst/>
          </a:prstGeom>
        </p:spPr>
        <p:txBody>
          <a:bodyPr/>
          <a:lstStyle>
            <a:lvl1pPr marL="342900" indent="-342900" algn="l" defTabSz="457200" rtl="0" eaLnBrk="1" latinLnBrk="0" hangingPunct="1">
              <a:spcBef>
                <a:spcPct val="20000"/>
              </a:spcBef>
              <a:buFont typeface="Arial"/>
              <a:buChar char="•"/>
              <a:defRPr sz="3200" kern="1200">
                <a:solidFill>
                  <a:srgbClr val="323232"/>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323232"/>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323232"/>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323232"/>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accent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accen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accen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accen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accent1"/>
                </a:solidFill>
                <a:latin typeface="+mn-lt"/>
                <a:ea typeface="+mn-ea"/>
                <a:cs typeface="+mn-cs"/>
              </a:defRPr>
            </a:lvl9pPr>
          </a:lstStyle>
          <a:p>
            <a:pPr indent="0">
              <a:buFont typeface="Arial"/>
              <a:buNone/>
            </a:pPr>
            <a:r>
              <a:rPr lang="en-US" sz="1600" dirty="0" smtClean="0"/>
              <a:t>Institute of Applied chemistry  (18)</a:t>
            </a:r>
          </a:p>
          <a:p>
            <a:pPr indent="0">
              <a:buFont typeface="Arial"/>
              <a:buNone/>
            </a:pPr>
            <a:r>
              <a:rPr lang="en-US" sz="1600" dirty="0" smtClean="0"/>
              <a:t>Institute of Design Technologies (19)</a:t>
            </a:r>
          </a:p>
          <a:p>
            <a:pPr indent="0">
              <a:buFont typeface="Arial"/>
              <a:buNone/>
            </a:pPr>
            <a:r>
              <a:rPr lang="en-US" sz="1600" dirty="0" smtClean="0">
                <a:solidFill>
                  <a:srgbClr val="0070C0"/>
                </a:solidFill>
              </a:rPr>
              <a:t>Institute of General Chemical Engineering  (3)</a:t>
            </a:r>
            <a:endParaRPr lang="en-US" sz="1600" dirty="0" smtClean="0"/>
          </a:p>
          <a:p>
            <a:pPr indent="0">
              <a:buFont typeface="Arial"/>
              <a:buNone/>
            </a:pPr>
            <a:r>
              <a:rPr lang="en-US" sz="1600" dirty="0" smtClean="0"/>
              <a:t>Institute of Polymer materials  (9)</a:t>
            </a:r>
          </a:p>
          <a:p>
            <a:pPr indent="0">
              <a:buFont typeface="Arial"/>
              <a:buNone/>
            </a:pPr>
            <a:r>
              <a:rPr lang="en-US" sz="1600" dirty="0" smtClean="0"/>
              <a:t>Institute of Silicate Materials (7)</a:t>
            </a:r>
          </a:p>
          <a:p>
            <a:pPr indent="0">
              <a:buFont typeface="Arial"/>
              <a:buNone/>
            </a:pPr>
            <a:r>
              <a:rPr lang="en-US" sz="1600" dirty="0" smtClean="0"/>
              <a:t>Institute of Technical Physics (13)</a:t>
            </a:r>
          </a:p>
          <a:p>
            <a:pPr indent="0">
              <a:buFont typeface="Arial"/>
              <a:buNone/>
            </a:pPr>
            <a:r>
              <a:rPr lang="en-US" sz="1600" dirty="0" smtClean="0"/>
              <a:t>Institute of Technology of Organic Chemistry  (6)</a:t>
            </a:r>
          </a:p>
          <a:p>
            <a:pPr indent="0">
              <a:buFont typeface="Arial"/>
              <a:buNone/>
            </a:pPr>
            <a:r>
              <a:rPr lang="en-US" sz="1600" dirty="0" smtClean="0"/>
              <a:t>                                                                                                 </a:t>
            </a:r>
          </a:p>
          <a:p>
            <a:pPr indent="0">
              <a:buFont typeface="Arial"/>
              <a:buNone/>
            </a:pPr>
            <a:endParaRPr lang="en-US" sz="1800" dirty="0" smtClean="0"/>
          </a:p>
          <a:p>
            <a:pPr indent="0">
              <a:buFont typeface="Arial"/>
              <a:buNone/>
            </a:pPr>
            <a:endParaRPr lang="en-US" sz="1800" dirty="0" smtClean="0">
              <a:solidFill>
                <a:srgbClr val="0070C0"/>
              </a:solidFill>
            </a:endParaRPr>
          </a:p>
          <a:p>
            <a:pPr indent="0">
              <a:buFont typeface="Arial"/>
              <a:buNone/>
            </a:pPr>
            <a:endParaRPr lang="en-US" sz="1800" dirty="0">
              <a:solidFill>
                <a:srgbClr val="0070C0"/>
              </a:solidFill>
            </a:endParaRPr>
          </a:p>
        </p:txBody>
      </p:sp>
    </p:spTree>
    <p:extLst>
      <p:ext uri="{BB962C8B-B14F-4D97-AF65-F5344CB8AC3E}">
        <p14:creationId xmlns:p14="http://schemas.microsoft.com/office/powerpoint/2010/main" val="6577289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7484" y="3888637"/>
            <a:ext cx="7772400" cy="1362075"/>
          </a:xfrm>
        </p:spPr>
        <p:txBody>
          <a:bodyPr/>
          <a:lstStyle/>
          <a:p>
            <a:r>
              <a:rPr lang="en-GB" i="1" dirty="0"/>
              <a:t> </a:t>
            </a:r>
            <a:r>
              <a:rPr lang="en-GB" i="1" dirty="0" smtClean="0"/>
              <a:t>   </a:t>
            </a:r>
            <a:r>
              <a:rPr lang="en-GB" sz="2000" i="1" dirty="0"/>
              <a:t> </a:t>
            </a:r>
            <a:r>
              <a:rPr lang="lv-LV" sz="2000" b="0" dirty="0"/>
              <a:t>02000-3.2.-e/3, 10</a:t>
            </a:r>
            <a:r>
              <a:rPr lang="en-US" sz="2000" b="0" dirty="0"/>
              <a:t>/</a:t>
            </a:r>
            <a:r>
              <a:rPr lang="lv-LV" sz="2000" b="0" dirty="0"/>
              <a:t>05</a:t>
            </a:r>
            <a:r>
              <a:rPr lang="en-US" sz="2000" b="0" dirty="0"/>
              <a:t>/</a:t>
            </a:r>
            <a:r>
              <a:rPr lang="lv-LV" sz="2000" b="0" dirty="0"/>
              <a:t>2018</a:t>
            </a:r>
            <a:r>
              <a:rPr lang="en-US" sz="2400" b="0" dirty="0"/>
              <a:t/>
            </a:r>
            <a:br>
              <a:rPr lang="en-US" sz="2400" b="0" dirty="0"/>
            </a:br>
            <a:r>
              <a:rPr lang="en-US" sz="2400" b="0" dirty="0"/>
              <a:t>          </a:t>
            </a:r>
            <a:r>
              <a:rPr lang="lv-LV" sz="2000" b="0" dirty="0"/>
              <a:t>01.01.2018.-30.03.2020.</a:t>
            </a:r>
            <a:endParaRPr lang="en-GB" sz="2000" b="0" dirty="0"/>
          </a:p>
        </p:txBody>
      </p:sp>
      <p:sp>
        <p:nvSpPr>
          <p:cNvPr id="3" name="Text Placeholder 2"/>
          <p:cNvSpPr>
            <a:spLocks noGrp="1"/>
          </p:cNvSpPr>
          <p:nvPr>
            <p:ph type="body" idx="1"/>
          </p:nvPr>
        </p:nvSpPr>
        <p:spPr>
          <a:xfrm>
            <a:off x="2423592" y="2516712"/>
            <a:ext cx="7772400" cy="1500187"/>
          </a:xfrm>
        </p:spPr>
        <p:txBody>
          <a:bodyPr>
            <a:normAutofit fontScale="85000" lnSpcReduction="10000"/>
          </a:bodyPr>
          <a:lstStyle/>
          <a:p>
            <a:r>
              <a:rPr lang="en-GB" sz="3200" dirty="0"/>
              <a:t>Best Management Practices (BMPS) of sustainable  Phosphorus (P) usage for closing the P cycle in Baltic countries (</a:t>
            </a:r>
            <a:r>
              <a:rPr lang="en-GB" sz="3200" dirty="0" err="1"/>
              <a:t>InPhos</a:t>
            </a:r>
            <a:r>
              <a:rPr lang="en-GB" sz="3200" dirty="0"/>
              <a:t>)</a:t>
            </a:r>
            <a:r>
              <a:rPr lang="en-GB" dirty="0"/>
              <a:t/>
            </a:r>
            <a:br>
              <a:rPr lang="en-GB" dirty="0"/>
            </a:br>
            <a:endParaRPr lang="en-GB" dirty="0"/>
          </a:p>
        </p:txBody>
      </p:sp>
      <p:pic>
        <p:nvPicPr>
          <p:cNvPr id="4" name="Obraz 10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84232" y="77528"/>
            <a:ext cx="2208896" cy="1222882"/>
          </a:xfrm>
          <a:prstGeom prst="rect">
            <a:avLst/>
          </a:prstGeom>
          <a:noFill/>
          <a:ln>
            <a:noFill/>
          </a:ln>
        </p:spPr>
      </p:pic>
      <p:pic>
        <p:nvPicPr>
          <p:cNvPr id="6" name="Obraz 185"/>
          <p:cNvPicPr>
            <a:picLocks noChangeAspect="1"/>
          </p:cNvPicPr>
          <p:nvPr/>
        </p:nvPicPr>
        <p:blipFill>
          <a:blip r:embed="rId3"/>
          <a:stretch>
            <a:fillRect/>
          </a:stretch>
        </p:blipFill>
        <p:spPr>
          <a:xfrm>
            <a:off x="1703513" y="186100"/>
            <a:ext cx="2160240" cy="947936"/>
          </a:xfrm>
          <a:prstGeom prst="rect">
            <a:avLst/>
          </a:prstGeom>
        </p:spPr>
      </p:pic>
      <p:pic>
        <p:nvPicPr>
          <p:cNvPr id="8" name="Obraz 119"/>
          <p:cNvPicPr>
            <a:picLocks noChangeAspect="1"/>
          </p:cNvPicPr>
          <p:nvPr/>
        </p:nvPicPr>
        <p:blipFill>
          <a:blip r:embed="rId4"/>
          <a:stretch>
            <a:fillRect/>
          </a:stretch>
        </p:blipFill>
        <p:spPr>
          <a:xfrm>
            <a:off x="4210717" y="243904"/>
            <a:ext cx="3816424" cy="890133"/>
          </a:xfrm>
          <a:prstGeom prst="rect">
            <a:avLst/>
          </a:prstGeom>
        </p:spPr>
      </p:pic>
      <p:sp>
        <p:nvSpPr>
          <p:cNvPr id="5" name="TextBox 4"/>
          <p:cNvSpPr txBox="1"/>
          <p:nvPr/>
        </p:nvSpPr>
        <p:spPr>
          <a:xfrm>
            <a:off x="1027134" y="1615858"/>
            <a:ext cx="1877437" cy="369332"/>
          </a:xfrm>
          <a:prstGeom prst="rect">
            <a:avLst/>
          </a:prstGeom>
          <a:noFill/>
        </p:spPr>
        <p:txBody>
          <a:bodyPr wrap="none" rtlCol="0">
            <a:spAutoFit/>
          </a:bodyPr>
          <a:lstStyle/>
          <a:p>
            <a:r>
              <a:rPr lang="en-US" i="1" dirty="0"/>
              <a:t>On going project</a:t>
            </a:r>
            <a:endParaRPr lang="en-GB" dirty="0"/>
          </a:p>
        </p:txBody>
      </p:sp>
    </p:spTree>
    <p:extLst>
      <p:ext uri="{BB962C8B-B14F-4D97-AF65-F5344CB8AC3E}">
        <p14:creationId xmlns:p14="http://schemas.microsoft.com/office/powerpoint/2010/main" val="19330598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475989" y="369086"/>
            <a:ext cx="11323529" cy="584775"/>
          </a:xfrm>
          <a:prstGeom prst="rect">
            <a:avLst/>
          </a:prstGeom>
          <a:noFill/>
        </p:spPr>
        <p:txBody>
          <a:bodyPr wrap="square" rtlCol="0">
            <a:spAutoFit/>
          </a:bodyPr>
          <a:lstStyle/>
          <a:p>
            <a:r>
              <a:rPr lang="lv-LV" sz="3200" b="0" dirty="0">
                <a:solidFill>
                  <a:srgbClr val="00B050"/>
                </a:solidFill>
                <a:latin typeface="Calibri" panose="020F0502020204030204" pitchFamily="34" charset="0"/>
              </a:rPr>
              <a:t>Phosphorous as a Critical Raw Material</a:t>
            </a:r>
            <a:r>
              <a:rPr lang="en-US" sz="3200" b="0" dirty="0">
                <a:solidFill>
                  <a:srgbClr val="00B050"/>
                </a:solidFill>
                <a:latin typeface="Calibri" panose="020F0502020204030204" pitchFamily="34" charset="0"/>
              </a:rPr>
              <a:t> </a:t>
            </a:r>
            <a:r>
              <a:rPr lang="lv-LV" sz="3200" b="0" dirty="0">
                <a:solidFill>
                  <a:srgbClr val="00B050"/>
                </a:solidFill>
                <a:latin typeface="Calibri" panose="020F0502020204030204" pitchFamily="34" charset="0"/>
              </a:rPr>
              <a:t>- Environmental Concerns</a:t>
            </a:r>
            <a:endParaRPr lang="en-GB" sz="3200" b="0" dirty="0">
              <a:solidFill>
                <a:srgbClr val="00B050"/>
              </a:solidFill>
              <a:latin typeface="Calibri" panose="020F0502020204030204" pitchFamily="34" charset="0"/>
            </a:endParaRPr>
          </a:p>
        </p:txBody>
      </p:sp>
      <p:pic>
        <p:nvPicPr>
          <p:cNvPr id="5" name="Picture 2" descr="C:\Documents and Settings\dainak\Desktop\405_2009\Eitrofikacija\eitrofikacija 1.jpg"/>
          <p:cNvPicPr>
            <a:picLocks noGrp="1" noChangeAspect="1" noChangeArrowheads="1"/>
          </p:cNvPicPr>
          <p:nvPr>
            <p:ph idx="1"/>
          </p:nvPr>
        </p:nvPicPr>
        <p:blipFill>
          <a:blip r:embed="rId3" cstate="print"/>
          <a:srcRect/>
          <a:stretch>
            <a:fillRect/>
          </a:stretch>
        </p:blipFill>
        <p:spPr bwMode="auto">
          <a:xfrm>
            <a:off x="2010156" y="1330202"/>
            <a:ext cx="4887624" cy="3005544"/>
          </a:xfrm>
          <a:prstGeom prst="rect">
            <a:avLst/>
          </a:prstGeom>
          <a:noFill/>
          <a:ln w="9525">
            <a:noFill/>
            <a:miter lim="800000"/>
            <a:headEnd/>
            <a:tailEnd/>
          </a:ln>
        </p:spPr>
      </p:pic>
      <p:sp>
        <p:nvSpPr>
          <p:cNvPr id="7" name="TextBox 6"/>
          <p:cNvSpPr txBox="1"/>
          <p:nvPr/>
        </p:nvSpPr>
        <p:spPr>
          <a:xfrm>
            <a:off x="8718858" y="1623842"/>
            <a:ext cx="2314599" cy="2246769"/>
          </a:xfrm>
          <a:prstGeom prst="rect">
            <a:avLst/>
          </a:prstGeom>
          <a:noFill/>
        </p:spPr>
        <p:txBody>
          <a:bodyPr wrap="square" rtlCol="0">
            <a:spAutoFit/>
          </a:bodyPr>
          <a:lstStyle/>
          <a:p>
            <a:r>
              <a:rPr lang="en-GB" sz="2000" dirty="0">
                <a:solidFill>
                  <a:schemeClr val="tx2"/>
                </a:solidFill>
              </a:rPr>
              <a:t>The environmental significance of phosphorus arises from its role as a major nutrient for both plants and microorganisms</a:t>
            </a:r>
          </a:p>
        </p:txBody>
      </p:sp>
      <p:sp>
        <p:nvSpPr>
          <p:cNvPr id="2" name="TextBox 1"/>
          <p:cNvSpPr txBox="1"/>
          <p:nvPr/>
        </p:nvSpPr>
        <p:spPr>
          <a:xfrm>
            <a:off x="1981200" y="4803294"/>
            <a:ext cx="8003232" cy="1846659"/>
          </a:xfrm>
          <a:prstGeom prst="rect">
            <a:avLst/>
          </a:prstGeom>
          <a:noFill/>
        </p:spPr>
        <p:txBody>
          <a:bodyPr wrap="square" rtlCol="0">
            <a:spAutoFit/>
          </a:bodyPr>
          <a:lstStyle/>
          <a:p>
            <a:r>
              <a:rPr lang="en-US" dirty="0"/>
              <a:t>P-rich waste to the Baltic sea creates </a:t>
            </a:r>
            <a:r>
              <a:rPr lang="en-US" dirty="0" smtClean="0"/>
              <a:t>trans </a:t>
            </a:r>
            <a:r>
              <a:rPr lang="lv-LV" dirty="0" smtClean="0"/>
              <a:t>ba</a:t>
            </a:r>
            <a:r>
              <a:rPr lang="en-US" dirty="0" err="1"/>
              <a:t>undary</a:t>
            </a:r>
            <a:r>
              <a:rPr lang="en-US" dirty="0"/>
              <a:t> threats, and in this situation the development of the sustainable P usage model must be trans-national. </a:t>
            </a:r>
            <a:endParaRPr lang="lv-LV" dirty="0"/>
          </a:p>
          <a:p>
            <a:endParaRPr lang="lv-LV" dirty="0"/>
          </a:p>
          <a:p>
            <a:r>
              <a:rPr lang="lv-LV" dirty="0"/>
              <a:t>T</a:t>
            </a:r>
            <a:r>
              <a:rPr lang="en-US" dirty="0"/>
              <a:t>he Baltic countries have joined forces in order to safeguard the Baltic </a:t>
            </a:r>
            <a:r>
              <a:rPr lang="en-US" dirty="0" smtClean="0"/>
              <a:t>P-</a:t>
            </a:r>
            <a:r>
              <a:rPr lang="en-US" dirty="0" err="1" smtClean="0"/>
              <a:t>syply</a:t>
            </a:r>
            <a:r>
              <a:rPr lang="en-US" dirty="0" smtClean="0"/>
              <a:t> </a:t>
            </a:r>
            <a:r>
              <a:rPr lang="en-US" dirty="0"/>
              <a:t>chain and develop of sustainable P management strategy.</a:t>
            </a:r>
            <a:r>
              <a:rPr lang="en-US" sz="2400" dirty="0"/>
              <a:t> </a:t>
            </a:r>
            <a:endParaRPr lang="de-DE" sz="2400" b="1" i="1" dirty="0"/>
          </a:p>
        </p:txBody>
      </p:sp>
      <p:sp>
        <p:nvSpPr>
          <p:cNvPr id="3" name="TextBox 2"/>
          <p:cNvSpPr txBox="1"/>
          <p:nvPr/>
        </p:nvSpPr>
        <p:spPr>
          <a:xfrm>
            <a:off x="2220475" y="4486567"/>
            <a:ext cx="4677305" cy="316727"/>
          </a:xfrm>
          <a:prstGeom prst="rect">
            <a:avLst/>
          </a:prstGeom>
          <a:noFill/>
        </p:spPr>
        <p:txBody>
          <a:bodyPr wrap="square" rtlCol="0">
            <a:spAutoFit/>
          </a:bodyPr>
          <a:lstStyle/>
          <a:p>
            <a:pPr algn="ctr"/>
            <a:r>
              <a:rPr lang="en-US" sz="1400" dirty="0">
                <a:solidFill>
                  <a:srgbClr val="00B050"/>
                </a:solidFill>
              </a:rPr>
              <a:t>Eutrophication. Riga City channel- 2011. Photo </a:t>
            </a:r>
            <a:r>
              <a:rPr lang="en-US" sz="1400" dirty="0" err="1">
                <a:solidFill>
                  <a:srgbClr val="00B050"/>
                </a:solidFill>
              </a:rPr>
              <a:t>D.Kalnina</a:t>
            </a:r>
            <a:endParaRPr lang="en-GB" sz="1400" dirty="0">
              <a:solidFill>
                <a:srgbClr val="00B050"/>
              </a:solidFill>
            </a:endParaRPr>
          </a:p>
        </p:txBody>
      </p:sp>
    </p:spTree>
    <p:extLst>
      <p:ext uri="{BB962C8B-B14F-4D97-AF65-F5344CB8AC3E}">
        <p14:creationId xmlns:p14="http://schemas.microsoft.com/office/powerpoint/2010/main" val="11924622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268761"/>
            <a:ext cx="8229600" cy="4525963"/>
          </a:xfrm>
        </p:spPr>
        <p:txBody>
          <a:bodyPr>
            <a:normAutofit/>
          </a:bodyPr>
          <a:lstStyle/>
          <a:p>
            <a:pPr marL="0" indent="0">
              <a:buNone/>
            </a:pPr>
            <a:endParaRPr lang="en-US" dirty="0"/>
          </a:p>
          <a:p>
            <a:pPr marL="457200" indent="-457200">
              <a:buAutoNum type="arabicParenR"/>
            </a:pPr>
            <a:r>
              <a:rPr lang="en-US" dirty="0"/>
              <a:t>identification of best management practices of sustainable phosphorus usage existing in developed countries</a:t>
            </a:r>
            <a:r>
              <a:rPr lang="pl-PL" dirty="0"/>
              <a:t>,</a:t>
            </a:r>
          </a:p>
          <a:p>
            <a:pPr marL="457200" indent="-457200">
              <a:buAutoNum type="arabicParenR"/>
            </a:pPr>
            <a:r>
              <a:rPr lang="en-US" dirty="0"/>
              <a:t>identification of the recovery potential for phosphorus in the Baltic region</a:t>
            </a:r>
            <a:r>
              <a:rPr lang="pl-PL" dirty="0"/>
              <a:t>,</a:t>
            </a:r>
            <a:r>
              <a:rPr lang="en-US" dirty="0"/>
              <a:t> </a:t>
            </a:r>
            <a:endParaRPr lang="pl-PL" dirty="0"/>
          </a:p>
          <a:p>
            <a:pPr marL="457200" indent="-457200">
              <a:buAutoNum type="arabicParenR"/>
            </a:pPr>
            <a:r>
              <a:rPr lang="en-US" dirty="0"/>
              <a:t>transfer of knowledge and design of solutions for the sustainable use of phosphorus in the Baltic region</a:t>
            </a:r>
            <a:r>
              <a:rPr lang="pl-PL" dirty="0"/>
              <a:t>,</a:t>
            </a:r>
            <a:r>
              <a:rPr lang="en-US" dirty="0"/>
              <a:t> </a:t>
            </a:r>
            <a:endParaRPr lang="pl-PL" dirty="0"/>
          </a:p>
          <a:p>
            <a:pPr marL="457200" indent="-457200">
              <a:buAutoNum type="arabicParenR"/>
            </a:pPr>
            <a:r>
              <a:rPr lang="en-US" dirty="0"/>
              <a:t>promotion of the closing of the phosphorus cycle in the Baltic region</a:t>
            </a:r>
            <a:r>
              <a:rPr lang="pl-PL" dirty="0"/>
              <a:t>,</a:t>
            </a:r>
            <a:r>
              <a:rPr lang="en-US" dirty="0"/>
              <a:t>	</a:t>
            </a:r>
            <a:endParaRPr lang="pl-PL" dirty="0"/>
          </a:p>
          <a:p>
            <a:pPr marL="457200" indent="-457200">
              <a:buAutoNum type="arabicParenR"/>
            </a:pPr>
            <a:r>
              <a:rPr lang="en-US" dirty="0"/>
              <a:t>building of a ‘phosphorus responsible society’</a:t>
            </a:r>
            <a:r>
              <a:rPr lang="pl-PL" dirty="0"/>
              <a:t>,</a:t>
            </a:r>
          </a:p>
          <a:p>
            <a:pPr marL="457200" indent="-457200">
              <a:buAutoNum type="arabicParenR"/>
            </a:pPr>
            <a:r>
              <a:rPr lang="en-US" dirty="0"/>
              <a:t>educational development- improvement of the skill basis of the knowledge triangle in the Baltic region</a:t>
            </a:r>
            <a:r>
              <a:rPr lang="pl-PL" dirty="0"/>
              <a:t>.</a:t>
            </a:r>
            <a:endParaRPr lang="en-GB" dirty="0"/>
          </a:p>
        </p:txBody>
      </p:sp>
      <p:sp>
        <p:nvSpPr>
          <p:cNvPr id="5" name="Title 4"/>
          <p:cNvSpPr>
            <a:spLocks noGrp="1"/>
          </p:cNvSpPr>
          <p:nvPr>
            <p:ph type="title"/>
          </p:nvPr>
        </p:nvSpPr>
        <p:spPr/>
        <p:txBody>
          <a:bodyPr>
            <a:normAutofit/>
          </a:bodyPr>
          <a:lstStyle/>
          <a:p>
            <a:r>
              <a:rPr lang="en-US" sz="3200" b="0" dirty="0">
                <a:latin typeface="Calibri" panose="020F0502020204030204" pitchFamily="34" charset="0"/>
              </a:rPr>
              <a:t>Strategic </a:t>
            </a:r>
            <a:r>
              <a:rPr lang="en-US" sz="3200" b="0" dirty="0" err="1">
                <a:latin typeface="Calibri" panose="020F0502020204030204" pitchFamily="34" charset="0"/>
              </a:rPr>
              <a:t>InPhos</a:t>
            </a:r>
            <a:r>
              <a:rPr lang="en-US" sz="3200" b="0" dirty="0">
                <a:latin typeface="Calibri" panose="020F0502020204030204" pitchFamily="34" charset="0"/>
              </a:rPr>
              <a:t> objectives</a:t>
            </a:r>
            <a:r>
              <a:rPr lang="lv-LV" sz="3200" b="0" dirty="0">
                <a:latin typeface="Calibri" panose="020F0502020204030204" pitchFamily="34" charset="0"/>
              </a:rPr>
              <a:t> :</a:t>
            </a:r>
            <a:endParaRPr lang="en-GB" sz="3200" b="0" dirty="0">
              <a:latin typeface="Calibri" panose="020F0502020204030204" pitchFamily="34" charset="0"/>
            </a:endParaRPr>
          </a:p>
        </p:txBody>
      </p:sp>
    </p:spTree>
    <p:extLst>
      <p:ext uri="{BB962C8B-B14F-4D97-AF65-F5344CB8AC3E}">
        <p14:creationId xmlns:p14="http://schemas.microsoft.com/office/powerpoint/2010/main" val="3093247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v-LV" sz="3200" b="0" dirty="0">
                <a:latin typeface="Calibri" panose="020F0502020204030204" pitchFamily="34" charset="0"/>
              </a:rPr>
              <a:t> </a:t>
            </a:r>
            <a:r>
              <a:rPr lang="lv-LV" sz="3200" b="0" dirty="0" smtClean="0">
                <a:latin typeface="Calibri" panose="020F0502020204030204" pitchFamily="34" charset="0"/>
              </a:rPr>
              <a:t>Wastewater as </a:t>
            </a:r>
            <a:r>
              <a:rPr lang="lv-LV" sz="3200" b="0" dirty="0" smtClean="0">
                <a:latin typeface="Calibri" panose="020F0502020204030204" pitchFamily="34" charset="0"/>
              </a:rPr>
              <a:t>a phosphorus </a:t>
            </a:r>
            <a:r>
              <a:rPr lang="lv-LV" sz="3200" b="0" dirty="0" smtClean="0">
                <a:latin typeface="Calibri" panose="020F0502020204030204" pitchFamily="34" charset="0"/>
              </a:rPr>
              <a:t>source</a:t>
            </a:r>
            <a:endParaRPr lang="en-GB" sz="3200" b="0" dirty="0">
              <a:latin typeface="Calibri" panose="020F0502020204030204" pitchFamily="34" charset="0"/>
            </a:endParaRP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052304294"/>
              </p:ext>
            </p:extLst>
          </p:nvPr>
        </p:nvGraphicFramePr>
        <p:xfrm>
          <a:off x="1371600" y="1339152"/>
          <a:ext cx="4038600" cy="45259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ontent Placeholder 5"/>
          <p:cNvGraphicFramePr>
            <a:graphicFrameLocks noGrp="1"/>
          </p:cNvGraphicFramePr>
          <p:nvPr>
            <p:ph sz="half" idx="2"/>
            <p:extLst/>
          </p:nvPr>
        </p:nvGraphicFramePr>
        <p:xfrm>
          <a:off x="6172200" y="1215690"/>
          <a:ext cx="4038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56258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339137"/>
          </a:xfrm>
        </p:spPr>
        <p:txBody>
          <a:bodyPr>
            <a:normAutofit fontScale="90000"/>
          </a:bodyPr>
          <a:lstStyle/>
          <a:p>
            <a:r>
              <a:rPr lang="lv-LV" sz="3200" b="0" dirty="0">
                <a:latin typeface="Calibri" panose="020F0502020204030204" pitchFamily="34" charset="0"/>
              </a:rPr>
              <a:t>Dissemision activities</a:t>
            </a:r>
            <a:endParaRPr lang="en-GB" sz="3200" b="0" dirty="0">
              <a:latin typeface="Calibri" panose="020F0502020204030204" pitchFamily="34" charset="0"/>
            </a:endParaRPr>
          </a:p>
        </p:txBody>
      </p:sp>
      <p:sp>
        <p:nvSpPr>
          <p:cNvPr id="3" name="Text Placeholder 2"/>
          <p:cNvSpPr>
            <a:spLocks noGrp="1"/>
          </p:cNvSpPr>
          <p:nvPr>
            <p:ph type="body" idx="1"/>
          </p:nvPr>
        </p:nvSpPr>
        <p:spPr>
          <a:xfrm>
            <a:off x="1554569" y="3520361"/>
            <a:ext cx="4040188" cy="639762"/>
          </a:xfrm>
        </p:spPr>
        <p:txBody>
          <a:bodyPr>
            <a:normAutofit fontScale="25000" lnSpcReduction="20000"/>
          </a:bodyPr>
          <a:lstStyle/>
          <a:p>
            <a:pPr>
              <a:lnSpc>
                <a:spcPct val="120000"/>
              </a:lnSpc>
            </a:pPr>
            <a:endParaRPr lang="lv-LV" sz="4800" dirty="0"/>
          </a:p>
          <a:p>
            <a:pPr>
              <a:lnSpc>
                <a:spcPct val="120000"/>
              </a:lnSpc>
            </a:pPr>
            <a:r>
              <a:rPr lang="en-US" sz="4800" dirty="0"/>
              <a:t>59 International conference (MSAIC) </a:t>
            </a:r>
            <a:r>
              <a:rPr lang="lv-LV" sz="4800" dirty="0"/>
              <a:t>RTU</a:t>
            </a:r>
            <a:r>
              <a:rPr lang="lv-LV" sz="4800" dirty="0" smtClean="0"/>
              <a:t>,</a:t>
            </a:r>
            <a:r>
              <a:rPr lang="en-US" sz="4800" dirty="0" smtClean="0"/>
              <a:t> </a:t>
            </a:r>
            <a:r>
              <a:rPr lang="lv-LV" sz="4800" dirty="0" smtClean="0"/>
              <a:t>October </a:t>
            </a:r>
            <a:r>
              <a:rPr lang="lv-LV" sz="4800" dirty="0"/>
              <a:t>26</a:t>
            </a:r>
            <a:r>
              <a:rPr lang="lv-LV" sz="4800" dirty="0" smtClean="0"/>
              <a:t>,</a:t>
            </a:r>
            <a:r>
              <a:rPr lang="en-US" sz="4800" dirty="0" smtClean="0"/>
              <a:t> </a:t>
            </a:r>
            <a:r>
              <a:rPr lang="lv-LV" sz="4800" dirty="0" smtClean="0"/>
              <a:t>2018</a:t>
            </a:r>
            <a:endParaRPr lang="en-GB" sz="4800" dirty="0"/>
          </a:p>
          <a:p>
            <a:endParaRPr lang="en-GB" dirty="0"/>
          </a:p>
        </p:txBody>
      </p:sp>
      <p:sp>
        <p:nvSpPr>
          <p:cNvPr id="5" name="Text Placeholder 4"/>
          <p:cNvSpPr>
            <a:spLocks noGrp="1"/>
          </p:cNvSpPr>
          <p:nvPr>
            <p:ph type="body" sz="quarter" idx="3"/>
          </p:nvPr>
        </p:nvSpPr>
        <p:spPr>
          <a:xfrm>
            <a:off x="5798642" y="3614799"/>
            <a:ext cx="4041775" cy="302336"/>
          </a:xfrm>
        </p:spPr>
        <p:txBody>
          <a:bodyPr>
            <a:noAutofit/>
          </a:bodyPr>
          <a:lstStyle/>
          <a:p>
            <a:r>
              <a:rPr lang="lv-LV" sz="1200" dirty="0"/>
              <a:t>Education </a:t>
            </a:r>
            <a:r>
              <a:rPr lang="lv-LV" sz="1200" dirty="0" smtClean="0"/>
              <a:t>seminarJSC </a:t>
            </a:r>
            <a:r>
              <a:rPr lang="lv-LV" sz="1200" dirty="0"/>
              <a:t>Grindex</a:t>
            </a:r>
            <a:r>
              <a:rPr lang="lv-LV" sz="1200" dirty="0" smtClean="0"/>
              <a:t>,</a:t>
            </a:r>
            <a:r>
              <a:rPr lang="en-US" sz="1200" dirty="0" smtClean="0"/>
              <a:t> </a:t>
            </a:r>
            <a:r>
              <a:rPr lang="lv-LV" sz="1200" dirty="0" smtClean="0"/>
              <a:t>October </a:t>
            </a:r>
            <a:r>
              <a:rPr lang="lv-LV" sz="1200" dirty="0"/>
              <a:t>24, 2028</a:t>
            </a:r>
            <a:endParaRPr lang="en-GB" sz="1200" dirty="0"/>
          </a:p>
        </p:txBody>
      </p:sp>
      <p:pic>
        <p:nvPicPr>
          <p:cNvPr id="8" name="Picture 7" descr="C:\Users\Daina_Kalnina\Desktop\Photo_seminar_24_2018_E.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02624" y="983633"/>
            <a:ext cx="4237793" cy="2275546"/>
          </a:xfrm>
          <a:prstGeom prst="rect">
            <a:avLst/>
          </a:prstGeom>
          <a:noFill/>
          <a:ln>
            <a:noFill/>
          </a:ln>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4569" y="983633"/>
            <a:ext cx="4048055" cy="2275547"/>
          </a:xfrm>
          <a:prstGeom prst="rect">
            <a:avLst/>
          </a:prstGeom>
        </p:spPr>
      </p:pic>
      <p:sp>
        <p:nvSpPr>
          <p:cNvPr id="15" name="TextBox 14"/>
          <p:cNvSpPr txBox="1"/>
          <p:nvPr/>
        </p:nvSpPr>
        <p:spPr>
          <a:xfrm>
            <a:off x="6812867" y="4807960"/>
            <a:ext cx="2664296" cy="1200329"/>
          </a:xfrm>
          <a:prstGeom prst="rect">
            <a:avLst/>
          </a:prstGeom>
          <a:noFill/>
        </p:spPr>
        <p:txBody>
          <a:bodyPr wrap="square" rtlCol="0">
            <a:spAutoFit/>
          </a:bodyPr>
          <a:lstStyle/>
          <a:p>
            <a:r>
              <a:rPr lang="lv-LV" dirty="0"/>
              <a:t>Education tools</a:t>
            </a:r>
            <a:r>
              <a:rPr lang="en-US" dirty="0"/>
              <a:t> – method  validation  document for phosphorous detection </a:t>
            </a:r>
            <a:endParaRPr lang="en-GB" dirty="0"/>
          </a:p>
        </p:txBody>
      </p:sp>
      <p:pic>
        <p:nvPicPr>
          <p:cNvPr id="16" name="Picture 10" descr="https://is30.eporia.com/company_607/605355.jpg?cell=200,200&amp;qlt=80&amp;cvt=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3716" y="5570785"/>
            <a:ext cx="1535529" cy="90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http://blog.khymos.org/wp-content/2007/09/stock-filtrati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81403" y="4544619"/>
            <a:ext cx="1642311" cy="1931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descr="http://www.advantecmfs.com/filtration/membranes/img/pca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3714" y="4544619"/>
            <a:ext cx="1535531" cy="102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52149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0914" y="1526554"/>
            <a:ext cx="11161486" cy="4928751"/>
          </a:xfrm>
        </p:spPr>
        <p:txBody>
          <a:bodyPr>
            <a:normAutofit/>
          </a:bodyPr>
          <a:lstStyle/>
          <a:p>
            <a:r>
              <a:rPr lang="en-GB" dirty="0"/>
              <a:t>The project addresses a key issue such as sustainability in the textile sector</a:t>
            </a:r>
            <a:r>
              <a:rPr lang="en-GB" dirty="0" smtClean="0"/>
              <a:t>,</a:t>
            </a:r>
            <a:endParaRPr lang="lv-LV" dirty="0" smtClean="0"/>
          </a:p>
          <a:p>
            <a:pPr marL="457200" indent="-457200">
              <a:buAutoNum type="arabicParenR"/>
            </a:pPr>
            <a:r>
              <a:rPr lang="en-GB" dirty="0" smtClean="0"/>
              <a:t>requiring </a:t>
            </a:r>
            <a:r>
              <a:rPr lang="en-GB" dirty="0"/>
              <a:t>specialists in the sector to respond flexibly to market </a:t>
            </a:r>
            <a:r>
              <a:rPr lang="en-GB" dirty="0" smtClean="0"/>
              <a:t>developments</a:t>
            </a:r>
            <a:endParaRPr lang="lv-LV" dirty="0" smtClean="0"/>
          </a:p>
          <a:p>
            <a:pPr marL="457200" indent="-457200">
              <a:buAutoNum type="arabicParenR" startAt="2"/>
            </a:pPr>
            <a:r>
              <a:rPr lang="en-GB" dirty="0" smtClean="0"/>
              <a:t>the </a:t>
            </a:r>
            <a:r>
              <a:rPr lang="en-GB" dirty="0"/>
              <a:t>need for sustainable design and production to support global demand for sustainable creative products. </a:t>
            </a:r>
            <a:endParaRPr lang="lv-LV" dirty="0" smtClean="0"/>
          </a:p>
          <a:p>
            <a:pPr marL="0" indent="0">
              <a:buNone/>
            </a:pPr>
            <a:r>
              <a:rPr lang="lv-LV" b="1" dirty="0" smtClean="0"/>
              <a:t>The </a:t>
            </a:r>
            <a:r>
              <a:rPr lang="en-GB" b="1" dirty="0" smtClean="0"/>
              <a:t> </a:t>
            </a:r>
            <a:r>
              <a:rPr lang="en-GB" b="1" dirty="0"/>
              <a:t>main objective of THE ECO-TEX project is to develop a new qualification (profession) and an appropriate training programme on “How to implement circular economic methods in the textile industry” to improve competitiveness in the textile sector, based on the development of skills and competences of the workforce</a:t>
            </a:r>
            <a:r>
              <a:rPr lang="en-GB" b="1" dirty="0" smtClean="0"/>
              <a:t>.</a:t>
            </a:r>
            <a:endParaRPr lang="lv-LV" b="1" dirty="0" smtClean="0"/>
          </a:p>
          <a:p>
            <a:pPr marL="0" indent="0">
              <a:buNone/>
            </a:pPr>
            <a:endParaRPr lang="lv-LV" dirty="0" smtClean="0"/>
          </a:p>
          <a:p>
            <a:pPr marL="0" indent="0">
              <a:buNone/>
            </a:pPr>
            <a:r>
              <a:rPr lang="lv-LV" dirty="0" smtClean="0"/>
              <a:t>Partners </a:t>
            </a:r>
            <a:r>
              <a:rPr lang="lv-LV" sz="1700" i="1" dirty="0" smtClean="0"/>
              <a:t> </a:t>
            </a:r>
            <a:r>
              <a:rPr lang="es-ES" sz="1700" i="1" dirty="0" smtClean="0"/>
              <a:t>Confederación </a:t>
            </a:r>
            <a:r>
              <a:rPr lang="es-ES" sz="1700" i="1" dirty="0"/>
              <a:t>de la Industria Textil - TEXFOR (Spānija) </a:t>
            </a:r>
          </a:p>
          <a:p>
            <a:pPr marL="0" indent="0">
              <a:buNone/>
            </a:pPr>
            <a:r>
              <a:rPr lang="lv-LV" sz="1700" i="1" dirty="0"/>
              <a:t> </a:t>
            </a:r>
            <a:r>
              <a:rPr lang="lv-LV" sz="1700" i="1" dirty="0" smtClean="0"/>
              <a:t>    </a:t>
            </a:r>
            <a:r>
              <a:rPr lang="en-GB" sz="1700" i="1" dirty="0" smtClean="0"/>
              <a:t>Hellenic </a:t>
            </a:r>
            <a:r>
              <a:rPr lang="en-GB" sz="1700" i="1" dirty="0"/>
              <a:t>Fashion Industry Association - SEPEE (Grieķija) </a:t>
            </a:r>
          </a:p>
          <a:p>
            <a:pPr marL="0" indent="0">
              <a:buNone/>
            </a:pPr>
            <a:r>
              <a:rPr lang="lv-LV" sz="1700" i="1" dirty="0" smtClean="0"/>
              <a:t>     </a:t>
            </a:r>
            <a:r>
              <a:rPr lang="en-GB" sz="1700" i="1" dirty="0" smtClean="0"/>
              <a:t>Technical </a:t>
            </a:r>
            <a:r>
              <a:rPr lang="en-GB" sz="1700" i="1" dirty="0"/>
              <a:t>University of Iasi – TUIASI (Rumānija) </a:t>
            </a:r>
          </a:p>
          <a:p>
            <a:pPr marL="0" indent="0">
              <a:buNone/>
            </a:pPr>
            <a:r>
              <a:rPr lang="lv-LV" sz="1700" i="1" dirty="0" smtClean="0"/>
              <a:t>      </a:t>
            </a:r>
            <a:r>
              <a:rPr lang="en-GB" sz="1700" i="1" dirty="0" smtClean="0"/>
              <a:t>Rīgas </a:t>
            </a:r>
            <a:r>
              <a:rPr lang="en-GB" sz="1700" i="1" dirty="0"/>
              <a:t>Tehniskā Universitāte - RTU (Latvija) </a:t>
            </a:r>
            <a:endParaRPr lang="lv-LV" sz="1700" i="1" dirty="0" smtClean="0"/>
          </a:p>
          <a:p>
            <a:pPr marL="0" indent="0">
              <a:buNone/>
            </a:pPr>
            <a:r>
              <a:rPr lang="lv-LV" sz="1700" i="1" dirty="0"/>
              <a:t> </a:t>
            </a:r>
            <a:r>
              <a:rPr lang="lv-LV" sz="1700" i="1" dirty="0" smtClean="0"/>
              <a:t>     </a:t>
            </a:r>
            <a:r>
              <a:rPr lang="pt-BR" sz="1700" i="1" dirty="0" smtClean="0"/>
              <a:t>Centro </a:t>
            </a:r>
            <a:r>
              <a:rPr lang="pt-BR" sz="1700" i="1" dirty="0"/>
              <a:t>Tecnologico das Industrias textile e do Vestuario de Portugal – </a:t>
            </a:r>
          </a:p>
          <a:p>
            <a:pPr marL="0" indent="0">
              <a:buNone/>
            </a:pPr>
            <a:endParaRPr lang="en-GB" dirty="0"/>
          </a:p>
          <a:p>
            <a:endParaRPr lang="en-GB" dirty="0"/>
          </a:p>
        </p:txBody>
      </p:sp>
      <p:pic>
        <p:nvPicPr>
          <p:cNvPr id="5" name="Picture 4"/>
          <p:cNvPicPr>
            <a:picLocks noChangeAspect="1"/>
          </p:cNvPicPr>
          <p:nvPr/>
        </p:nvPicPr>
        <p:blipFill>
          <a:blip r:embed="rId2"/>
          <a:stretch>
            <a:fillRect/>
          </a:stretch>
        </p:blipFill>
        <p:spPr>
          <a:xfrm>
            <a:off x="8004627" y="5473758"/>
            <a:ext cx="3788229" cy="981547"/>
          </a:xfrm>
          <a:prstGeom prst="rect">
            <a:avLst/>
          </a:prstGeom>
        </p:spPr>
      </p:pic>
      <p:sp>
        <p:nvSpPr>
          <p:cNvPr id="3" name="Title 2"/>
          <p:cNvSpPr>
            <a:spLocks noGrp="1"/>
          </p:cNvSpPr>
          <p:nvPr>
            <p:ph type="title"/>
          </p:nvPr>
        </p:nvSpPr>
        <p:spPr>
          <a:xfrm>
            <a:off x="609599" y="363965"/>
            <a:ext cx="11350171" cy="1162589"/>
          </a:xfrm>
        </p:spPr>
        <p:txBody>
          <a:bodyPr/>
          <a:lstStyle/>
          <a:p>
            <a:r>
              <a:rPr lang="en-US" sz="2400" b="0" i="1" dirty="0" smtClean="0"/>
              <a:t>On going project</a:t>
            </a:r>
            <a:br>
              <a:rPr lang="en-US" sz="2400" b="0" i="1" dirty="0" smtClean="0"/>
            </a:br>
            <a:r>
              <a:rPr lang="lv-LV" sz="2400" b="0" i="1" dirty="0" smtClean="0"/>
              <a:t>Circular Economy Innovative Skills</a:t>
            </a:r>
            <a:r>
              <a:rPr lang="lv-LV" b="0" i="1" dirty="0" smtClean="0"/>
              <a:t> </a:t>
            </a:r>
            <a:r>
              <a:rPr lang="en-GB" b="0" i="1" dirty="0" smtClean="0"/>
              <a:t> </a:t>
            </a:r>
            <a:r>
              <a:rPr lang="lv-LV" sz="2400" b="0" i="1" dirty="0" smtClean="0"/>
              <a:t>in the Textile sector (ECO TEX)</a:t>
            </a:r>
            <a:br>
              <a:rPr lang="lv-LV" sz="2400" b="0" i="1" dirty="0" smtClean="0"/>
            </a:br>
            <a:r>
              <a:rPr lang="lv-LV" sz="2400" b="0" i="1" dirty="0"/>
              <a:t> </a:t>
            </a:r>
            <a:r>
              <a:rPr lang="lv-LV" sz="2400" b="0" i="1" dirty="0" smtClean="0"/>
              <a:t>                     </a:t>
            </a:r>
            <a:br>
              <a:rPr lang="lv-LV" sz="2400" b="0" i="1" dirty="0" smtClean="0"/>
            </a:br>
            <a:r>
              <a:rPr lang="en-GB" b="0" dirty="0"/>
              <a:t/>
            </a:r>
            <a:br>
              <a:rPr lang="en-GB" b="0" dirty="0"/>
            </a:br>
            <a:r>
              <a:rPr lang="en-GB" b="0" dirty="0"/>
              <a:t> </a:t>
            </a:r>
            <a:r>
              <a:rPr lang="en-GB" b="0" dirty="0" smtClean="0"/>
              <a:t> </a:t>
            </a:r>
            <a:r>
              <a:rPr lang="en-GB" b="0" dirty="0"/>
              <a:t/>
            </a:r>
            <a:br>
              <a:rPr lang="en-GB" b="0" dirty="0"/>
            </a:br>
            <a:r>
              <a:rPr lang="en-GB" b="0" dirty="0"/>
              <a:t/>
            </a:r>
            <a:br>
              <a:rPr lang="en-GB" b="0" dirty="0"/>
            </a:br>
            <a:endParaRPr lang="en-GB" sz="2400" dirty="0"/>
          </a:p>
        </p:txBody>
      </p:sp>
      <p:sp>
        <p:nvSpPr>
          <p:cNvPr id="4" name="Slide Number Placeholder 3"/>
          <p:cNvSpPr>
            <a:spLocks noGrp="1"/>
          </p:cNvSpPr>
          <p:nvPr>
            <p:ph type="sldNum" sz="quarter" idx="4"/>
          </p:nvPr>
        </p:nvSpPr>
        <p:spPr/>
        <p:txBody>
          <a:bodyPr/>
          <a:lstStyle/>
          <a:p>
            <a:r>
              <a:rPr lang="lv-LV" smtClean="0"/>
              <a:t>Riga Technical University</a:t>
            </a:r>
            <a:endParaRPr lang="en-US" dirty="0"/>
          </a:p>
        </p:txBody>
      </p:sp>
      <p:pic>
        <p:nvPicPr>
          <p:cNvPr id="6" name="Picture 5"/>
          <p:cNvPicPr>
            <a:picLocks noChangeAspect="1"/>
          </p:cNvPicPr>
          <p:nvPr/>
        </p:nvPicPr>
        <p:blipFill>
          <a:blip r:embed="rId3"/>
          <a:stretch>
            <a:fillRect/>
          </a:stretch>
        </p:blipFill>
        <p:spPr>
          <a:xfrm>
            <a:off x="10130971" y="421331"/>
            <a:ext cx="1509487" cy="975233"/>
          </a:xfrm>
          <a:prstGeom prst="rect">
            <a:avLst/>
          </a:prstGeom>
        </p:spPr>
      </p:pic>
    </p:spTree>
    <p:extLst>
      <p:ext uri="{BB962C8B-B14F-4D97-AF65-F5344CB8AC3E}">
        <p14:creationId xmlns:p14="http://schemas.microsoft.com/office/powerpoint/2010/main" val="28400239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lv-LV" sz="3200" b="0" dirty="0">
                <a:solidFill>
                  <a:srgbClr val="005551"/>
                </a:solidFill>
                <a:latin typeface="Calibri" panose="020F0502020204030204" pitchFamily="34" charset="0"/>
                <a:ea typeface="+mn-ea"/>
                <a:cs typeface="Calibri" panose="020F0502020204030204" pitchFamily="34" charset="0"/>
              </a:rPr>
              <a:t>RTU - </a:t>
            </a:r>
            <a:r>
              <a:rPr lang="lv-LV" altLang="lv-LV" sz="3200" b="0" dirty="0" err="1">
                <a:solidFill>
                  <a:srgbClr val="005551"/>
                </a:solidFill>
                <a:latin typeface="Calibri" panose="020F0502020204030204" pitchFamily="34" charset="0"/>
                <a:ea typeface="+mn-ea"/>
                <a:cs typeface="Calibri" panose="020F0502020204030204" pitchFamily="34" charset="0"/>
              </a:rPr>
              <a:t>Latvian</a:t>
            </a:r>
            <a:r>
              <a:rPr lang="lv-LV" altLang="lv-LV" sz="3200" b="0" dirty="0">
                <a:solidFill>
                  <a:srgbClr val="005551"/>
                </a:solidFill>
                <a:latin typeface="Calibri" panose="020F0502020204030204" pitchFamily="34" charset="0"/>
                <a:ea typeface="+mn-ea"/>
                <a:cs typeface="Calibri" panose="020F0502020204030204" pitchFamily="34" charset="0"/>
              </a:rPr>
              <a:t> </a:t>
            </a:r>
            <a:r>
              <a:rPr lang="lv-LV" altLang="lv-LV" sz="3200" b="0" dirty="0" err="1">
                <a:solidFill>
                  <a:srgbClr val="005551"/>
                </a:solidFill>
                <a:latin typeface="Calibri" panose="020F0502020204030204" pitchFamily="34" charset="0"/>
                <a:ea typeface="+mn-ea"/>
                <a:cs typeface="Calibri" panose="020F0502020204030204" pitchFamily="34" charset="0"/>
              </a:rPr>
              <a:t>Centre</a:t>
            </a:r>
            <a:r>
              <a:rPr lang="lv-LV" altLang="lv-LV" sz="3200" b="0" dirty="0">
                <a:solidFill>
                  <a:srgbClr val="005551"/>
                </a:solidFill>
                <a:latin typeface="Calibri" panose="020F0502020204030204" pitchFamily="34" charset="0"/>
                <a:ea typeface="+mn-ea"/>
                <a:cs typeface="Calibri" panose="020F0502020204030204" pitchFamily="34" charset="0"/>
              </a:rPr>
              <a:t> </a:t>
            </a:r>
            <a:r>
              <a:rPr lang="lv-LV" altLang="lv-LV" sz="3200" b="0" dirty="0" err="1">
                <a:solidFill>
                  <a:srgbClr val="005551"/>
                </a:solidFill>
                <a:latin typeface="Calibri" panose="020F0502020204030204" pitchFamily="34" charset="0"/>
                <a:ea typeface="+mn-ea"/>
                <a:cs typeface="Calibri" panose="020F0502020204030204" pitchFamily="34" charset="0"/>
              </a:rPr>
              <a:t>of</a:t>
            </a:r>
            <a:r>
              <a:rPr lang="lv-LV" altLang="lv-LV" sz="3200" b="0" dirty="0">
                <a:solidFill>
                  <a:srgbClr val="005551"/>
                </a:solidFill>
                <a:latin typeface="Calibri" panose="020F0502020204030204" pitchFamily="34" charset="0"/>
                <a:ea typeface="+mn-ea"/>
                <a:cs typeface="Calibri" panose="020F0502020204030204" pitchFamily="34" charset="0"/>
              </a:rPr>
              <a:t> Engineering </a:t>
            </a:r>
            <a:r>
              <a:rPr lang="lv-LV" altLang="lv-LV" sz="3200" b="0" dirty="0" err="1">
                <a:solidFill>
                  <a:srgbClr val="005551"/>
                </a:solidFill>
                <a:latin typeface="Calibri" panose="020F0502020204030204" pitchFamily="34" charset="0"/>
                <a:ea typeface="+mn-ea"/>
                <a:cs typeface="Calibri" panose="020F0502020204030204" pitchFamily="34" charset="0"/>
              </a:rPr>
              <a:t>Science</a:t>
            </a:r>
            <a:r>
              <a:rPr lang="lv-LV" altLang="lv-LV" dirty="0">
                <a:latin typeface="Calibri" panose="020F0502020204030204" pitchFamily="34" charset="0"/>
                <a:cs typeface="Calibri" panose="020F0502020204030204" pitchFamily="34" charset="0"/>
              </a:rPr>
              <a:t/>
            </a:r>
            <a:br>
              <a:rPr lang="lv-LV" altLang="lv-LV" dirty="0">
                <a:latin typeface="Calibri" panose="020F0502020204030204" pitchFamily="34" charset="0"/>
                <a:cs typeface="Calibri" panose="020F0502020204030204" pitchFamily="34" charset="0"/>
              </a:rPr>
            </a:br>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4"/>
          </p:nvPr>
        </p:nvSpPr>
        <p:spPr/>
        <p:txBody>
          <a:bodyPr/>
          <a:lstStyle/>
          <a:p>
            <a:r>
              <a:rPr lang="lv-LV" smtClean="0"/>
              <a:t>Riga Technical University</a:t>
            </a:r>
            <a:endParaRPr lang="en-US" dirty="0"/>
          </a:p>
        </p:txBody>
      </p:sp>
      <p:pic>
        <p:nvPicPr>
          <p:cNvPr id="8"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16024" y="1687760"/>
            <a:ext cx="4466376" cy="4422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7"/>
          <p:cNvSpPr txBox="1">
            <a:spLocks noGrp="1" noChangeArrowheads="1"/>
          </p:cNvSpPr>
          <p:nvPr>
            <p:ph idx="1"/>
          </p:nvPr>
        </p:nvSpPr>
        <p:spPr bwMode="auto">
          <a:xfrm>
            <a:off x="349621" y="1455799"/>
            <a:ext cx="6766403"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23232"/>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23232"/>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23232"/>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23232"/>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accent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Arial" panose="020B0604020202020204" pitchFamily="34" charset="0"/>
                <a:cs typeface="Arial" panose="020B0604020202020204" pitchFamily="34" charset="0"/>
              </a:defRPr>
            </a:lvl9pPr>
          </a:lstStyle>
          <a:p>
            <a:pPr>
              <a:spcBef>
                <a:spcPct val="0"/>
              </a:spcBef>
              <a:defRPr/>
            </a:pPr>
            <a:r>
              <a:rPr lang="en-US" altLang="lv-LV" sz="2400" dirty="0">
                <a:solidFill>
                  <a:schemeClr val="tx1"/>
                </a:solidFill>
                <a:latin typeface="Calibri" panose="020F0502020204030204" pitchFamily="34" charset="0"/>
                <a:cs typeface="Calibri" panose="020F0502020204030204" pitchFamily="34" charset="0"/>
              </a:rPr>
              <a:t>Established in </a:t>
            </a:r>
            <a:r>
              <a:rPr lang="en-US" altLang="lv-LV" sz="2400" dirty="0" smtClean="0">
                <a:solidFill>
                  <a:schemeClr val="tx1"/>
                </a:solidFill>
                <a:latin typeface="Calibri" panose="020F0502020204030204" pitchFamily="34" charset="0"/>
                <a:cs typeface="Calibri" panose="020F0502020204030204" pitchFamily="34" charset="0"/>
              </a:rPr>
              <a:t>1862</a:t>
            </a:r>
            <a:endParaRPr lang="lv-LV" altLang="lv-LV" sz="2400" dirty="0" smtClean="0">
              <a:solidFill>
                <a:schemeClr val="tx1"/>
              </a:solidFill>
              <a:latin typeface="Calibri" panose="020F0502020204030204" pitchFamily="34" charset="0"/>
              <a:cs typeface="Calibri" panose="020F0502020204030204" pitchFamily="34" charset="0"/>
            </a:endParaRPr>
          </a:p>
          <a:p>
            <a:pPr>
              <a:spcBef>
                <a:spcPct val="0"/>
              </a:spcBef>
              <a:defRPr/>
            </a:pPr>
            <a:endParaRPr lang="en-US" altLang="lv-LV" sz="2400" dirty="0">
              <a:solidFill>
                <a:schemeClr val="tx1"/>
              </a:solidFill>
              <a:latin typeface="Calibri" panose="020F0502020204030204" pitchFamily="34" charset="0"/>
              <a:cs typeface="Calibri" panose="020F0502020204030204" pitchFamily="34" charset="0"/>
            </a:endParaRPr>
          </a:p>
          <a:p>
            <a:pPr>
              <a:spcBef>
                <a:spcPct val="0"/>
              </a:spcBef>
              <a:defRPr/>
            </a:pPr>
            <a:r>
              <a:rPr lang="en-US" altLang="lv-LV" sz="2400" dirty="0" smtClean="0">
                <a:solidFill>
                  <a:schemeClr val="tx1"/>
                </a:solidFill>
                <a:latin typeface="Calibri" panose="020F0502020204030204" pitchFamily="34" charset="0"/>
                <a:cs typeface="Calibri" panose="020F0502020204030204" pitchFamily="34" charset="0"/>
              </a:rPr>
              <a:t>Oldest </a:t>
            </a:r>
            <a:r>
              <a:rPr lang="en-US" altLang="lv-LV" sz="2400" dirty="0">
                <a:solidFill>
                  <a:schemeClr val="tx1"/>
                </a:solidFill>
                <a:latin typeface="Calibri" panose="020F0502020204030204" pitchFamily="34" charset="0"/>
                <a:cs typeface="Calibri" panose="020F0502020204030204" pitchFamily="34" charset="0"/>
              </a:rPr>
              <a:t>technical university in the Baltic </a:t>
            </a:r>
            <a:r>
              <a:rPr lang="en-US" altLang="lv-LV" sz="2400" dirty="0" smtClean="0">
                <a:solidFill>
                  <a:schemeClr val="tx1"/>
                </a:solidFill>
                <a:latin typeface="Calibri" panose="020F0502020204030204" pitchFamily="34" charset="0"/>
                <a:cs typeface="Calibri" panose="020F0502020204030204" pitchFamily="34" charset="0"/>
              </a:rPr>
              <a:t>states</a:t>
            </a:r>
            <a:endParaRPr lang="lv-LV" altLang="lv-LV" sz="2400" dirty="0" smtClean="0">
              <a:solidFill>
                <a:schemeClr val="tx1"/>
              </a:solidFill>
              <a:latin typeface="Calibri" panose="020F0502020204030204" pitchFamily="34" charset="0"/>
              <a:cs typeface="Calibri" panose="020F0502020204030204" pitchFamily="34" charset="0"/>
            </a:endParaRPr>
          </a:p>
          <a:p>
            <a:pPr marL="0" indent="0">
              <a:spcBef>
                <a:spcPct val="0"/>
              </a:spcBef>
              <a:buNone/>
              <a:defRPr/>
            </a:pPr>
            <a:endParaRPr lang="en-US" altLang="lv-LV" sz="2400" dirty="0">
              <a:solidFill>
                <a:schemeClr val="tx1"/>
              </a:solidFill>
              <a:latin typeface="Calibri" panose="020F0502020204030204" pitchFamily="34" charset="0"/>
              <a:cs typeface="Calibri" panose="020F0502020204030204" pitchFamily="34" charset="0"/>
            </a:endParaRPr>
          </a:p>
          <a:p>
            <a:pPr>
              <a:spcBef>
                <a:spcPct val="0"/>
              </a:spcBef>
              <a:defRPr/>
            </a:pPr>
            <a:r>
              <a:rPr lang="en-US" altLang="lv-LV" sz="2400" dirty="0" smtClean="0">
                <a:solidFill>
                  <a:schemeClr val="tx1"/>
                </a:solidFill>
                <a:latin typeface="Calibri" panose="020F0502020204030204" pitchFamily="34" charset="0"/>
                <a:cs typeface="Calibri" panose="020F0502020204030204" pitchFamily="34" charset="0"/>
              </a:rPr>
              <a:t>9 faculties</a:t>
            </a:r>
            <a:r>
              <a:rPr lang="lv-LV" altLang="lv-LV" sz="2400" dirty="0" smtClean="0">
                <a:solidFill>
                  <a:schemeClr val="tx1"/>
                </a:solidFill>
                <a:latin typeface="Calibri" panose="020F0502020204030204" pitchFamily="34" charset="0"/>
                <a:cs typeface="Calibri" panose="020F0502020204030204" pitchFamily="34" charset="0"/>
              </a:rPr>
              <a:t>, </a:t>
            </a:r>
            <a:r>
              <a:rPr lang="en-US" altLang="lv-LV" sz="2400" dirty="0" smtClean="0">
                <a:solidFill>
                  <a:schemeClr val="tx1"/>
                </a:solidFill>
                <a:latin typeface="Calibri" panose="020F0502020204030204" pitchFamily="34" charset="0"/>
                <a:cs typeface="Calibri" panose="020F0502020204030204" pitchFamily="34" charset="0"/>
              </a:rPr>
              <a:t>140 </a:t>
            </a:r>
            <a:r>
              <a:rPr lang="en-US" altLang="lv-LV" sz="2400" dirty="0">
                <a:solidFill>
                  <a:schemeClr val="tx1"/>
                </a:solidFill>
                <a:latin typeface="Calibri" panose="020F0502020204030204" pitchFamily="34" charset="0"/>
                <a:cs typeface="Calibri" panose="020F0502020204030204" pitchFamily="34" charset="0"/>
              </a:rPr>
              <a:t>study </a:t>
            </a:r>
            <a:r>
              <a:rPr lang="en-US" altLang="lv-LV" sz="2400" dirty="0" smtClean="0">
                <a:solidFill>
                  <a:schemeClr val="tx1"/>
                </a:solidFill>
                <a:latin typeface="Calibri" panose="020F0502020204030204" pitchFamily="34" charset="0"/>
                <a:cs typeface="Calibri" panose="020F0502020204030204" pitchFamily="34" charset="0"/>
              </a:rPr>
              <a:t>programs</a:t>
            </a:r>
          </a:p>
          <a:p>
            <a:pPr>
              <a:spcBef>
                <a:spcPct val="0"/>
              </a:spcBef>
              <a:defRPr/>
            </a:pPr>
            <a:endParaRPr lang="lv-LV" altLang="lv-LV" sz="2400" dirty="0" smtClean="0">
              <a:solidFill>
                <a:schemeClr val="tx1"/>
              </a:solidFill>
              <a:latin typeface="Calibri" panose="020F0502020204030204" pitchFamily="34" charset="0"/>
              <a:cs typeface="Calibri" panose="020F0502020204030204" pitchFamily="34" charset="0"/>
            </a:endParaRPr>
          </a:p>
          <a:p>
            <a:pPr>
              <a:spcBef>
                <a:spcPct val="0"/>
              </a:spcBef>
              <a:defRPr/>
            </a:pPr>
            <a:endParaRPr lang="lv-LV" altLang="lv-LV" sz="2400" dirty="0">
              <a:solidFill>
                <a:schemeClr val="tx1"/>
              </a:solidFill>
              <a:latin typeface="Calibri" panose="020F0502020204030204" pitchFamily="34" charset="0"/>
              <a:cs typeface="Calibri" panose="020F0502020204030204" pitchFamily="34" charset="0"/>
            </a:endParaRPr>
          </a:p>
          <a:p>
            <a:pPr>
              <a:spcBef>
                <a:spcPct val="0"/>
              </a:spcBef>
              <a:defRPr/>
            </a:pPr>
            <a:r>
              <a:rPr lang="lv-LV" altLang="lv-LV" sz="2400" dirty="0">
                <a:solidFill>
                  <a:schemeClr val="tx1"/>
                </a:solidFill>
                <a:latin typeface="Calibri" panose="020F0502020204030204" pitchFamily="34" charset="0"/>
                <a:cs typeface="Calibri" panose="020F0502020204030204" pitchFamily="34" charset="0"/>
              </a:rPr>
              <a:t>4 </a:t>
            </a:r>
            <a:r>
              <a:rPr lang="lv-LV" altLang="lv-LV" sz="2400" dirty="0" smtClean="0">
                <a:solidFill>
                  <a:schemeClr val="tx1"/>
                </a:solidFill>
                <a:latin typeface="Calibri" panose="020F0502020204030204" pitchFamily="34" charset="0"/>
                <a:cs typeface="Calibri" panose="020F0502020204030204" pitchFamily="34" charset="0"/>
              </a:rPr>
              <a:t>affiliations</a:t>
            </a:r>
            <a:r>
              <a:rPr lang="en-US" altLang="lv-LV" sz="2400" dirty="0" smtClean="0">
                <a:solidFill>
                  <a:schemeClr val="tx1"/>
                </a:solidFill>
                <a:latin typeface="Calibri" panose="020F0502020204030204" pitchFamily="34" charset="0"/>
                <a:cs typeface="Calibri" panose="020F0502020204030204" pitchFamily="34" charset="0"/>
              </a:rPr>
              <a:t>- C</a:t>
            </a:r>
            <a:r>
              <a:rPr lang="lv-LV" altLang="lv-LV" sz="2400" dirty="0" smtClean="0">
                <a:solidFill>
                  <a:schemeClr val="tx1"/>
                </a:solidFill>
                <a:latin typeface="Calibri" panose="020F0502020204030204" pitchFamily="34" charset="0"/>
                <a:cs typeface="Calibri" panose="020F0502020204030204" pitchFamily="34" charset="0"/>
              </a:rPr>
              <a:t>ēsis</a:t>
            </a:r>
            <a:r>
              <a:rPr lang="en-US" altLang="lv-LV" sz="2400" dirty="0" smtClean="0">
                <a:solidFill>
                  <a:schemeClr val="tx1"/>
                </a:solidFill>
                <a:latin typeface="Calibri" panose="020F0502020204030204" pitchFamily="34" charset="0"/>
                <a:cs typeface="Calibri" panose="020F0502020204030204" pitchFamily="34" charset="0"/>
              </a:rPr>
              <a:t>,</a:t>
            </a:r>
            <a:r>
              <a:rPr lang="en-US" altLang="lv-LV" sz="2400" dirty="0" err="1" smtClean="0">
                <a:solidFill>
                  <a:schemeClr val="tx1"/>
                </a:solidFill>
                <a:latin typeface="Calibri" panose="020F0502020204030204" pitchFamily="34" charset="0"/>
                <a:cs typeface="Calibri" panose="020F0502020204030204" pitchFamily="34" charset="0"/>
              </a:rPr>
              <a:t>Liep</a:t>
            </a:r>
            <a:r>
              <a:rPr lang="lv-LV" altLang="lv-LV" sz="2400" dirty="0" smtClean="0">
                <a:solidFill>
                  <a:schemeClr val="tx1"/>
                </a:solidFill>
                <a:latin typeface="Calibri" panose="020F0502020204030204" pitchFamily="34" charset="0"/>
                <a:cs typeface="Calibri" panose="020F0502020204030204" pitchFamily="34" charset="0"/>
              </a:rPr>
              <a:t>ā</a:t>
            </a:r>
            <a:r>
              <a:rPr lang="en-US" altLang="lv-LV" sz="2400" dirty="0" err="1" smtClean="0">
                <a:solidFill>
                  <a:schemeClr val="tx1"/>
                </a:solidFill>
                <a:latin typeface="Calibri" panose="020F0502020204030204" pitchFamily="34" charset="0"/>
                <a:cs typeface="Calibri" panose="020F0502020204030204" pitchFamily="34" charset="0"/>
              </a:rPr>
              <a:t>ja,Ventspils,Daugavpils</a:t>
            </a:r>
            <a:endParaRPr lang="en-US" altLang="lv-LV" sz="2400" dirty="0" smtClean="0">
              <a:solidFill>
                <a:schemeClr val="tx1"/>
              </a:solidFill>
              <a:latin typeface="Calibri" panose="020F0502020204030204" pitchFamily="34" charset="0"/>
              <a:cs typeface="Calibri" panose="020F0502020204030204" pitchFamily="34" charset="0"/>
            </a:endParaRPr>
          </a:p>
          <a:p>
            <a:pPr>
              <a:spcBef>
                <a:spcPct val="0"/>
              </a:spcBef>
              <a:defRPr/>
            </a:pPr>
            <a:r>
              <a:rPr lang="lv-LV" altLang="lv-LV" sz="2400" dirty="0" smtClean="0">
                <a:solidFill>
                  <a:schemeClr val="tx1"/>
                </a:solidFill>
                <a:latin typeface="Calibri" panose="020F0502020204030204" pitchFamily="34" charset="0"/>
                <a:cs typeface="Calibri" panose="020F0502020204030204" pitchFamily="34" charset="0"/>
              </a:rPr>
              <a:t> + Rigas Business School, Engineering High School</a:t>
            </a:r>
          </a:p>
          <a:p>
            <a:pPr>
              <a:spcBef>
                <a:spcPct val="0"/>
              </a:spcBef>
              <a:defRPr/>
            </a:pPr>
            <a:endParaRPr lang="lv-LV" altLang="lv-LV" sz="2400" dirty="0" smtClean="0">
              <a:solidFill>
                <a:schemeClr val="tx1"/>
              </a:solidFill>
              <a:latin typeface="Calibri" panose="020F0502020204030204" pitchFamily="34" charset="0"/>
              <a:cs typeface="Calibri" panose="020F0502020204030204" pitchFamily="34" charset="0"/>
            </a:endParaRPr>
          </a:p>
          <a:p>
            <a:pPr>
              <a:spcBef>
                <a:spcPct val="0"/>
              </a:spcBef>
              <a:defRPr/>
            </a:pPr>
            <a:r>
              <a:rPr lang="lv-LV" altLang="lv-LV" sz="2400" dirty="0" smtClean="0">
                <a:solidFill>
                  <a:schemeClr val="tx1"/>
                </a:solidFill>
                <a:latin typeface="Calibri" panose="020F0502020204030204" pitchFamily="34" charset="0"/>
                <a:cs typeface="Calibri" panose="020F0502020204030204" pitchFamily="34" charset="0"/>
              </a:rPr>
              <a:t>BALTECH (</a:t>
            </a:r>
            <a:r>
              <a:rPr lang="lv-LV" altLang="lv-LV" sz="2400" dirty="0" err="1" smtClean="0">
                <a:solidFill>
                  <a:schemeClr val="tx1"/>
                </a:solidFill>
                <a:latin typeface="Calibri" panose="020F0502020204030204" pitchFamily="34" charset="0"/>
                <a:cs typeface="Calibri" panose="020F0502020204030204" pitchFamily="34" charset="0"/>
              </a:rPr>
              <a:t>consortium</a:t>
            </a:r>
            <a:r>
              <a:rPr lang="lv-LV" altLang="lv-LV" sz="2400" dirty="0" smtClean="0">
                <a:solidFill>
                  <a:schemeClr val="tx1"/>
                </a:solidFill>
                <a:latin typeface="Calibri" panose="020F0502020204030204" pitchFamily="34" charset="0"/>
                <a:cs typeface="Calibri" panose="020F0502020204030204" pitchFamily="34" charset="0"/>
              </a:rPr>
              <a:t> </a:t>
            </a:r>
            <a:r>
              <a:rPr lang="lv-LV" altLang="lv-LV" sz="2400" dirty="0" err="1" smtClean="0">
                <a:solidFill>
                  <a:schemeClr val="tx1"/>
                </a:solidFill>
                <a:latin typeface="Calibri" panose="020F0502020204030204" pitchFamily="34" charset="0"/>
                <a:cs typeface="Calibri" panose="020F0502020204030204" pitchFamily="34" charset="0"/>
              </a:rPr>
              <a:t>of</a:t>
            </a:r>
            <a:r>
              <a:rPr lang="lv-LV" altLang="lv-LV" sz="2400" dirty="0" smtClean="0">
                <a:solidFill>
                  <a:schemeClr val="tx1"/>
                </a:solidFill>
                <a:latin typeface="Calibri" panose="020F0502020204030204" pitchFamily="34" charset="0"/>
                <a:cs typeface="Calibri" panose="020F0502020204030204" pitchFamily="34" charset="0"/>
              </a:rPr>
              <a:t> </a:t>
            </a:r>
            <a:r>
              <a:rPr lang="lv-LV" altLang="lv-LV" sz="2400" dirty="0" err="1" smtClean="0">
                <a:solidFill>
                  <a:schemeClr val="tx1"/>
                </a:solidFill>
                <a:latin typeface="Calibri" panose="020F0502020204030204" pitchFamily="34" charset="0"/>
                <a:cs typeface="Calibri" panose="020F0502020204030204" pitchFamily="34" charset="0"/>
              </a:rPr>
              <a:t>seven</a:t>
            </a:r>
            <a:r>
              <a:rPr lang="lv-LV" altLang="lv-LV" sz="2400" dirty="0" smtClean="0">
                <a:solidFill>
                  <a:schemeClr val="tx1"/>
                </a:solidFill>
                <a:latin typeface="Calibri" panose="020F0502020204030204" pitchFamily="34" charset="0"/>
                <a:cs typeface="Calibri" panose="020F0502020204030204" pitchFamily="34" charset="0"/>
              </a:rPr>
              <a:t> </a:t>
            </a:r>
            <a:r>
              <a:rPr lang="lv-LV" altLang="lv-LV" sz="2400" dirty="0" err="1" smtClean="0">
                <a:solidFill>
                  <a:schemeClr val="tx1"/>
                </a:solidFill>
                <a:latin typeface="Calibri" panose="020F0502020204030204" pitchFamily="34" charset="0"/>
                <a:cs typeface="Calibri" panose="020F0502020204030204" pitchFamily="34" charset="0"/>
              </a:rPr>
              <a:t>engineering</a:t>
            </a:r>
            <a:r>
              <a:rPr lang="lv-LV" altLang="lv-LV" sz="2400" dirty="0" smtClean="0">
                <a:solidFill>
                  <a:schemeClr val="tx1"/>
                </a:solidFill>
                <a:latin typeface="Calibri" panose="020F0502020204030204" pitchFamily="34" charset="0"/>
                <a:cs typeface="Calibri" panose="020F0502020204030204" pitchFamily="34" charset="0"/>
              </a:rPr>
              <a:t> </a:t>
            </a:r>
            <a:r>
              <a:rPr lang="lv-LV" altLang="lv-LV" sz="2400" dirty="0" err="1" smtClean="0">
                <a:solidFill>
                  <a:schemeClr val="tx1"/>
                </a:solidFill>
                <a:latin typeface="Calibri" panose="020F0502020204030204" pitchFamily="34" charset="0"/>
                <a:cs typeface="Calibri" panose="020F0502020204030204" pitchFamily="34" charset="0"/>
              </a:rPr>
              <a:t>universities</a:t>
            </a:r>
            <a:r>
              <a:rPr lang="lv-LV" altLang="lv-LV" sz="2400" dirty="0" smtClean="0">
                <a:solidFill>
                  <a:schemeClr val="tx1"/>
                </a:solidFill>
                <a:latin typeface="Calibri" panose="020F0502020204030204" pitchFamily="34" charset="0"/>
                <a:cs typeface="Calibri" panose="020F0502020204030204" pitchFamily="34" charset="0"/>
              </a:rPr>
              <a:t> </a:t>
            </a:r>
            <a:r>
              <a:rPr lang="lv-LV" altLang="lv-LV" sz="2400" dirty="0" err="1" smtClean="0">
                <a:solidFill>
                  <a:schemeClr val="tx1"/>
                </a:solidFill>
                <a:latin typeface="Calibri" panose="020F0502020204030204" pitchFamily="34" charset="0"/>
                <a:cs typeface="Calibri" panose="020F0502020204030204" pitchFamily="34" charset="0"/>
              </a:rPr>
              <a:t>from</a:t>
            </a:r>
            <a:r>
              <a:rPr lang="lv-LV" altLang="lv-LV" sz="2400" dirty="0" smtClean="0">
                <a:solidFill>
                  <a:schemeClr val="tx1"/>
                </a:solidFill>
                <a:latin typeface="Calibri" panose="020F0502020204030204" pitchFamily="34" charset="0"/>
                <a:cs typeface="Calibri" panose="020F0502020204030204" pitchFamily="34" charset="0"/>
              </a:rPr>
              <a:t> </a:t>
            </a:r>
            <a:r>
              <a:rPr lang="lv-LV" altLang="lv-LV" sz="2400" dirty="0" err="1" smtClean="0">
                <a:solidFill>
                  <a:schemeClr val="tx1"/>
                </a:solidFill>
                <a:latin typeface="Calibri" panose="020F0502020204030204" pitchFamily="34" charset="0"/>
                <a:cs typeface="Calibri" panose="020F0502020204030204" pitchFamily="34" charset="0"/>
              </a:rPr>
              <a:t>Baltic</a:t>
            </a:r>
            <a:r>
              <a:rPr lang="lv-LV" altLang="lv-LV" sz="2400" dirty="0" smtClean="0">
                <a:solidFill>
                  <a:schemeClr val="tx1"/>
                </a:solidFill>
                <a:latin typeface="Calibri" panose="020F0502020204030204" pitchFamily="34" charset="0"/>
                <a:cs typeface="Calibri" panose="020F0502020204030204" pitchFamily="34" charset="0"/>
              </a:rPr>
              <a:t> </a:t>
            </a:r>
            <a:r>
              <a:rPr lang="lv-LV" altLang="lv-LV" sz="2400" dirty="0" err="1" smtClean="0">
                <a:solidFill>
                  <a:schemeClr val="tx1"/>
                </a:solidFill>
                <a:latin typeface="Calibri" panose="020F0502020204030204" pitchFamily="34" charset="0"/>
                <a:cs typeface="Calibri" panose="020F0502020204030204" pitchFamily="34" charset="0"/>
              </a:rPr>
              <a:t>Sea</a:t>
            </a:r>
            <a:r>
              <a:rPr lang="lv-LV" altLang="lv-LV" sz="2400" dirty="0" smtClean="0">
                <a:solidFill>
                  <a:schemeClr val="tx1"/>
                </a:solidFill>
                <a:latin typeface="Calibri" panose="020F0502020204030204" pitchFamily="34" charset="0"/>
                <a:cs typeface="Calibri" panose="020F0502020204030204" pitchFamily="34" charset="0"/>
              </a:rPr>
              <a:t> </a:t>
            </a:r>
            <a:r>
              <a:rPr lang="lv-LV" altLang="lv-LV" sz="2400" dirty="0" err="1" smtClean="0">
                <a:solidFill>
                  <a:schemeClr val="tx1"/>
                </a:solidFill>
                <a:latin typeface="Calibri" panose="020F0502020204030204" pitchFamily="34" charset="0"/>
                <a:cs typeface="Calibri" panose="020F0502020204030204" pitchFamily="34" charset="0"/>
              </a:rPr>
              <a:t>Region</a:t>
            </a:r>
            <a:r>
              <a:rPr lang="lv-LV" altLang="lv-LV" sz="2400" dirty="0" smtClean="0">
                <a:solidFill>
                  <a:schemeClr val="tx1"/>
                </a:solidFill>
                <a:latin typeface="Calibri" panose="020F0502020204030204" pitchFamily="34" charset="0"/>
                <a:cs typeface="Calibri" panose="020F0502020204030204" pitchFamily="34" charset="0"/>
              </a:rPr>
              <a:t>)</a:t>
            </a:r>
            <a:endParaRPr lang="lv-LV" altLang="lv-LV" sz="2400" dirty="0">
              <a:solidFill>
                <a:schemeClr val="tx1"/>
              </a:solidFill>
              <a:latin typeface="Calibri" panose="020F0502020204030204" pitchFamily="34" charset="0"/>
              <a:cs typeface="Calibri" panose="020F0502020204030204" pitchFamily="34" charset="0"/>
            </a:endParaRPr>
          </a:p>
          <a:p>
            <a:pPr marL="0" indent="0">
              <a:spcBef>
                <a:spcPct val="0"/>
              </a:spcBef>
              <a:buNone/>
              <a:defRPr/>
            </a:pPr>
            <a:endParaRPr lang="en-US" altLang="lv-LV" dirty="0">
              <a:solidFill>
                <a:srgbClr val="005551"/>
              </a:solidFill>
              <a:latin typeface="Calibri" panose="020F0502020204030204" pitchFamily="34" charset="0"/>
              <a:ea typeface="Myriad Pro"/>
              <a:cs typeface="Calibri" panose="020F0502020204030204" pitchFamily="34" charset="0"/>
            </a:endParaRPr>
          </a:p>
        </p:txBody>
      </p:sp>
    </p:spTree>
    <p:extLst>
      <p:ext uri="{BB962C8B-B14F-4D97-AF65-F5344CB8AC3E}">
        <p14:creationId xmlns:p14="http://schemas.microsoft.com/office/powerpoint/2010/main" val="22468396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r>
              <a:rPr lang="lv-LV" smtClean="0"/>
              <a:t>Riga Technical University</a:t>
            </a:r>
            <a:endParaRPr lang="en-US" dirty="0"/>
          </a:p>
        </p:txBody>
      </p:sp>
      <p:sp>
        <p:nvSpPr>
          <p:cNvPr id="7" name="Text Placeholder 1"/>
          <p:cNvSpPr>
            <a:spLocks noGrp="1"/>
          </p:cNvSpPr>
          <p:nvPr>
            <p:ph type="title"/>
          </p:nvPr>
        </p:nvSpPr>
        <p:spPr>
          <a:xfrm>
            <a:off x="1108364" y="363965"/>
            <a:ext cx="9975273" cy="770685"/>
          </a:xfrm>
        </p:spPr>
        <p:txBody>
          <a:bodyPr>
            <a:normAutofit/>
          </a:bodyPr>
          <a:lstStyle/>
          <a:p>
            <a:r>
              <a:rPr lang="en-US" sz="3200" b="0" dirty="0">
                <a:latin typeface="Calibri" panose="020F0502020204030204" pitchFamily="34" charset="0"/>
              </a:rPr>
              <a:t>Faculty of Materials Science and Applied Chemistry</a:t>
            </a:r>
          </a:p>
          <a:p>
            <a:endParaRPr lang="en-US" dirty="0"/>
          </a:p>
        </p:txBody>
      </p:sp>
      <p:sp>
        <p:nvSpPr>
          <p:cNvPr id="9" name="Text Placeholder 1"/>
          <p:cNvSpPr>
            <a:spLocks noGrp="1"/>
          </p:cNvSpPr>
          <p:nvPr>
            <p:ph idx="1"/>
          </p:nvPr>
        </p:nvSpPr>
        <p:spPr>
          <a:xfrm>
            <a:off x="609600" y="1454150"/>
            <a:ext cx="10972800" cy="1128713"/>
          </a:xfrm>
        </p:spPr>
        <p:txBody>
          <a:bodyPr/>
          <a:lstStyle/>
          <a:p>
            <a:pPr algn="ctr"/>
            <a:r>
              <a:rPr lang="en-US" sz="2000" dirty="0">
                <a:solidFill>
                  <a:srgbClr val="0070C0"/>
                </a:solidFill>
                <a:latin typeface="Verdana" pitchFamily="34" charset="0"/>
                <a:cs typeface="Arial" charset="0"/>
              </a:rPr>
              <a:t>Institute of General Chemical Engineering</a:t>
            </a:r>
            <a:endParaRPr lang="en-GB" sz="2000" dirty="0">
              <a:solidFill>
                <a:srgbClr val="0070C0"/>
              </a:solidFill>
            </a:endParaRPr>
          </a:p>
        </p:txBody>
      </p:sp>
      <p:pic>
        <p:nvPicPr>
          <p:cNvPr id="10" name="Picture 9" descr="http://vkti.rtu.lv/sites/vkti.rtu.lv/files/vkti/struktura-en.png"/>
          <p:cNvPicPr/>
          <p:nvPr/>
        </p:nvPicPr>
        <p:blipFill>
          <a:blip r:embed="rId2">
            <a:extLst>
              <a:ext uri="{28A0092B-C50C-407E-A947-70E740481C1C}">
                <a14:useLocalDpi xmlns:a14="http://schemas.microsoft.com/office/drawing/2010/main" val="0"/>
              </a:ext>
            </a:extLst>
          </a:blip>
          <a:srcRect/>
          <a:stretch>
            <a:fillRect/>
          </a:stretch>
        </p:blipFill>
        <p:spPr bwMode="auto">
          <a:xfrm>
            <a:off x="2462629" y="2452234"/>
            <a:ext cx="5940425" cy="3489960"/>
          </a:xfrm>
          <a:prstGeom prst="rect">
            <a:avLst/>
          </a:prstGeom>
          <a:noFill/>
          <a:ln>
            <a:noFill/>
          </a:ln>
        </p:spPr>
      </p:pic>
    </p:spTree>
    <p:extLst>
      <p:ext uri="{BB962C8B-B14F-4D97-AF65-F5344CB8AC3E}">
        <p14:creationId xmlns:p14="http://schemas.microsoft.com/office/powerpoint/2010/main" val="25829068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r>
              <a:rPr lang="lv-LV" smtClean="0"/>
              <a:t>Riga Technical University</a:t>
            </a:r>
            <a:endParaRPr lang="en-US" dirty="0"/>
          </a:p>
        </p:txBody>
      </p:sp>
      <p:sp>
        <p:nvSpPr>
          <p:cNvPr id="5" name="Content Placeholder 4"/>
          <p:cNvSpPr>
            <a:spLocks noGrp="1"/>
          </p:cNvSpPr>
          <p:nvPr>
            <p:ph idx="1"/>
          </p:nvPr>
        </p:nvSpPr>
        <p:spPr>
          <a:xfrm>
            <a:off x="943428" y="1453932"/>
            <a:ext cx="5718629" cy="4461606"/>
          </a:xfrm>
          <a:prstGeom prst="rect">
            <a:avLst/>
          </a:prstGeom>
        </p:spPr>
        <p:txBody>
          <a:bodyPr wrap="square">
            <a:spAutoFit/>
          </a:bodyPr>
          <a:lstStyle/>
          <a:p>
            <a:r>
              <a:rPr lang="en-GB" sz="2400" b="1" dirty="0">
                <a:latin typeface="Times New Roman" panose="02020603050405020304" pitchFamily="18" charset="0"/>
                <a:ea typeface="Times New Roman" panose="02020603050405020304" pitchFamily="18" charset="0"/>
              </a:rPr>
              <a:t>Biomaterials</a:t>
            </a:r>
          </a:p>
          <a:p>
            <a:pPr marL="342900" indent="-342900">
              <a:lnSpc>
                <a:spcPct val="107000"/>
              </a:lnSpc>
              <a:spcAft>
                <a:spcPts val="800"/>
              </a:spcAft>
              <a:buSzPts val="1000"/>
              <a:buFont typeface="Symbol" panose="05050102010706020507" pitchFamily="18" charset="2"/>
              <a:buChar char=""/>
              <a:tabLst>
                <a:tab pos="457200" algn="l"/>
              </a:tabLst>
            </a:pPr>
            <a:r>
              <a:rPr lang="en-GB" sz="1400" dirty="0">
                <a:latin typeface="Calibri" panose="020F0502020204030204" pitchFamily="34" charset="0"/>
                <a:ea typeface="Calibri" panose="020F0502020204030204" pitchFamily="34" charset="0"/>
                <a:cs typeface="Times New Roman" panose="02020603050405020304" pitchFamily="18" charset="0"/>
              </a:rPr>
              <a:t>Calcium phosphate ceramic materials for bone replacement</a:t>
            </a:r>
          </a:p>
          <a:p>
            <a:pPr marL="342900" indent="-342900">
              <a:lnSpc>
                <a:spcPct val="107000"/>
              </a:lnSpc>
              <a:spcAft>
                <a:spcPts val="800"/>
              </a:spcAft>
              <a:buSzPts val="1000"/>
              <a:buFont typeface="Symbol" panose="05050102010706020507" pitchFamily="18" charset="2"/>
              <a:buChar char=""/>
              <a:tabLst>
                <a:tab pos="457200" algn="l"/>
              </a:tabLst>
            </a:pPr>
            <a:r>
              <a:rPr lang="en-GB" sz="1400" dirty="0">
                <a:latin typeface="Calibri" panose="020F0502020204030204" pitchFamily="34" charset="0"/>
                <a:ea typeface="Calibri" panose="020F0502020204030204" pitchFamily="34" charset="0"/>
                <a:cs typeface="Times New Roman" panose="02020603050405020304" pitchFamily="18" charset="0"/>
              </a:rPr>
              <a:t>Microencapsulation of biologically active substances</a:t>
            </a:r>
          </a:p>
          <a:p>
            <a:pPr marL="342900" indent="-342900">
              <a:lnSpc>
                <a:spcPct val="107000"/>
              </a:lnSpc>
              <a:spcAft>
                <a:spcPts val="800"/>
              </a:spcAft>
              <a:buSzPts val="1000"/>
              <a:buFont typeface="Symbol" panose="05050102010706020507" pitchFamily="18" charset="2"/>
              <a:buChar char=""/>
              <a:tabLst>
                <a:tab pos="457200" algn="l"/>
              </a:tabLst>
            </a:pPr>
            <a:r>
              <a:rPr lang="en-GB" sz="1400" dirty="0">
                <a:latin typeface="Calibri" panose="020F0502020204030204" pitchFamily="34" charset="0"/>
                <a:ea typeface="Calibri" panose="020F0502020204030204" pitchFamily="34" charset="0"/>
                <a:cs typeface="Times New Roman" panose="02020603050405020304" pitchFamily="18" charset="0"/>
              </a:rPr>
              <a:t>Bimodal porous calcium phosphate </a:t>
            </a:r>
            <a:r>
              <a:rPr lang="en-GB" sz="1400" dirty="0" smtClean="0">
                <a:latin typeface="Calibri" panose="020F0502020204030204" pitchFamily="34" charset="0"/>
                <a:ea typeface="Calibri" panose="020F0502020204030204" pitchFamily="34" charset="0"/>
                <a:cs typeface="Times New Roman" panose="02020603050405020304" pitchFamily="18" charset="0"/>
              </a:rPr>
              <a:t>bio ceramic </a:t>
            </a:r>
            <a:r>
              <a:rPr lang="en-GB" sz="1400" dirty="0">
                <a:latin typeface="Calibri" panose="020F0502020204030204" pitchFamily="34" charset="0"/>
                <a:ea typeface="Calibri" panose="020F0502020204030204" pitchFamily="34" charset="0"/>
                <a:cs typeface="Times New Roman" panose="02020603050405020304" pitchFamily="18" charset="0"/>
              </a:rPr>
              <a:t>scaffolds </a:t>
            </a:r>
          </a:p>
          <a:p>
            <a:pPr>
              <a:lnSpc>
                <a:spcPct val="107000"/>
              </a:lnSpc>
              <a:spcAft>
                <a:spcPts val="800"/>
              </a:spcAft>
              <a:buSzPts val="1000"/>
              <a:tabLst>
                <a:tab pos="457200" algn="l"/>
              </a:tabLst>
            </a:pPr>
            <a:r>
              <a:rPr lang="en-GB" sz="2400" b="1" dirty="0" smtClean="0">
                <a:latin typeface="Times New Roman" panose="02020603050405020304" pitchFamily="18" charset="0"/>
                <a:ea typeface="Times New Roman" panose="02020603050405020304" pitchFamily="18" charset="0"/>
              </a:rPr>
              <a:t>Eco materials</a:t>
            </a:r>
            <a:endParaRPr lang="en-GB" sz="2400" b="1" dirty="0">
              <a:latin typeface="Times New Roman" panose="02020603050405020304" pitchFamily="18" charset="0"/>
              <a:ea typeface="Times New Roman" panose="02020603050405020304" pitchFamily="18" charset="0"/>
            </a:endParaRPr>
          </a:p>
          <a:p>
            <a:pPr marL="342900" indent="-342900">
              <a:lnSpc>
                <a:spcPct val="107000"/>
              </a:lnSpc>
              <a:spcAft>
                <a:spcPts val="800"/>
              </a:spcAft>
              <a:buSzPts val="1000"/>
              <a:buFont typeface="Symbol" panose="05050102010706020507" pitchFamily="18" charset="2"/>
              <a:buChar char=""/>
              <a:tabLst>
                <a:tab pos="457200" algn="l"/>
              </a:tabLst>
            </a:pPr>
            <a:r>
              <a:rPr lang="en-GB" sz="1400" dirty="0">
                <a:latin typeface="Calibri" panose="020F0502020204030204" pitchFamily="34" charset="0"/>
                <a:ea typeface="Calibri" panose="020F0502020204030204" pitchFamily="34" charset="0"/>
                <a:cs typeface="Times New Roman" panose="02020603050405020304" pitchFamily="18" charset="0"/>
              </a:rPr>
              <a:t>Thermoelectric materials based on titanium dioxide</a:t>
            </a:r>
          </a:p>
          <a:p>
            <a:pPr marL="342900" indent="-342900">
              <a:lnSpc>
                <a:spcPct val="107000"/>
              </a:lnSpc>
              <a:spcAft>
                <a:spcPts val="800"/>
              </a:spcAft>
              <a:buSzPts val="1000"/>
              <a:buFont typeface="Symbol" panose="05050102010706020507" pitchFamily="18" charset="2"/>
              <a:buChar char=""/>
              <a:tabLst>
                <a:tab pos="457200" algn="l"/>
              </a:tabLst>
            </a:pPr>
            <a:r>
              <a:rPr lang="en-GB" sz="1400" dirty="0">
                <a:latin typeface="Calibri" panose="020F0502020204030204" pitchFamily="34" charset="0"/>
                <a:ea typeface="Calibri" panose="020F0502020204030204" pitchFamily="34" charset="0"/>
                <a:cs typeface="Times New Roman" panose="02020603050405020304" pitchFamily="18" charset="0"/>
              </a:rPr>
              <a:t>Electrochemical drinking water treatment technology</a:t>
            </a:r>
          </a:p>
          <a:p>
            <a:pPr marL="342900" indent="-342900">
              <a:lnSpc>
                <a:spcPct val="107000"/>
              </a:lnSpc>
              <a:spcAft>
                <a:spcPts val="800"/>
              </a:spcAft>
              <a:buSzPts val="1000"/>
              <a:buFont typeface="Symbol" panose="05050102010706020507" pitchFamily="18" charset="2"/>
              <a:buChar char=""/>
              <a:tabLst>
                <a:tab pos="457200" algn="l"/>
              </a:tabLst>
            </a:pPr>
            <a:r>
              <a:rPr lang="en-GB" sz="1400" dirty="0">
                <a:latin typeface="Calibri" panose="020F0502020204030204" pitchFamily="34" charset="0"/>
                <a:ea typeface="Calibri" panose="020F0502020204030204" pitchFamily="34" charset="0"/>
                <a:cs typeface="Times New Roman" panose="02020603050405020304" pitchFamily="18" charset="0"/>
              </a:rPr>
              <a:t>Properties of Latvian clays, including sorption</a:t>
            </a:r>
          </a:p>
          <a:p>
            <a:pPr marL="342900" indent="-342900">
              <a:lnSpc>
                <a:spcPct val="107000"/>
              </a:lnSpc>
              <a:spcAft>
                <a:spcPts val="800"/>
              </a:spcAft>
              <a:buSzPts val="1000"/>
              <a:buFont typeface="Symbol" panose="05050102010706020507" pitchFamily="18" charset="2"/>
              <a:buChar char=""/>
              <a:tabLst>
                <a:tab pos="457200" algn="l"/>
              </a:tabLst>
            </a:pPr>
            <a:r>
              <a:rPr lang="en-GB" sz="1400" dirty="0">
                <a:latin typeface="Calibri" panose="020F0502020204030204" pitchFamily="34" charset="0"/>
                <a:ea typeface="Calibri" panose="020F0502020204030204" pitchFamily="34" charset="0"/>
                <a:cs typeface="Times New Roman" panose="02020603050405020304" pitchFamily="18" charset="0"/>
              </a:rPr>
              <a:t>Sorption of various materials</a:t>
            </a:r>
          </a:p>
          <a:p>
            <a:r>
              <a:rPr lang="en-GB" sz="2400" b="1" dirty="0">
                <a:latin typeface="Times New Roman" panose="02020603050405020304" pitchFamily="18" charset="0"/>
                <a:ea typeface="Times New Roman" panose="02020603050405020304" pitchFamily="18" charset="0"/>
              </a:rPr>
              <a:t>Biotechnology:</a:t>
            </a:r>
          </a:p>
          <a:p>
            <a:pPr marL="342900" indent="-342900">
              <a:lnSpc>
                <a:spcPct val="107000"/>
              </a:lnSpc>
              <a:spcAft>
                <a:spcPts val="800"/>
              </a:spcAft>
              <a:buSzPts val="1000"/>
              <a:buFont typeface="Symbol" panose="05050102010706020507" pitchFamily="18" charset="2"/>
              <a:buChar char=""/>
              <a:tabLst>
                <a:tab pos="457200" algn="l"/>
              </a:tabLst>
            </a:pPr>
            <a:r>
              <a:rPr lang="en-GB" sz="1800" dirty="0">
                <a:latin typeface="Calibri" panose="020F0502020204030204" pitchFamily="34" charset="0"/>
                <a:ea typeface="Calibri" panose="020F0502020204030204" pitchFamily="34" charset="0"/>
                <a:cs typeface="Times New Roman" panose="02020603050405020304" pitchFamily="18" charset="0"/>
              </a:rPr>
              <a:t>Fermentation process research and modelling</a:t>
            </a:r>
          </a:p>
        </p:txBody>
      </p:sp>
      <p:pic>
        <p:nvPicPr>
          <p:cNvPr id="6" name="Picture 5" descr="http://vkti.rtu.lv/sites/vkti.rtu.lv/files/vkti/foto-malai-zalsh.pn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7939313" y="1196976"/>
            <a:ext cx="3309257" cy="5440892"/>
          </a:xfrm>
          <a:prstGeom prst="rect">
            <a:avLst/>
          </a:prstGeom>
          <a:noFill/>
          <a:ln>
            <a:noFill/>
          </a:ln>
        </p:spPr>
      </p:pic>
      <p:sp>
        <p:nvSpPr>
          <p:cNvPr id="7" name="Text Placeholder 1"/>
          <p:cNvSpPr>
            <a:spLocks noGrp="1"/>
          </p:cNvSpPr>
          <p:nvPr>
            <p:ph type="title"/>
          </p:nvPr>
        </p:nvSpPr>
        <p:spPr>
          <a:xfrm>
            <a:off x="609599" y="-59913"/>
            <a:ext cx="10972800" cy="847754"/>
          </a:xfrm>
        </p:spPr>
        <p:txBody>
          <a:bodyPr/>
          <a:lstStyle/>
          <a:p>
            <a:r>
              <a:rPr lang="en-US" sz="3200" b="0" dirty="0">
                <a:latin typeface="Calibri" panose="020F0502020204030204" pitchFamily="34" charset="0"/>
              </a:rPr>
              <a:t>The research covering the specific scientific disciplines in the area of </a:t>
            </a:r>
            <a:r>
              <a:rPr lang="en-US" sz="3200" b="0" dirty="0">
                <a:solidFill>
                  <a:srgbClr val="0070C0"/>
                </a:solidFill>
                <a:latin typeface="Calibri" panose="020F0502020204030204" pitchFamily="34" charset="0"/>
              </a:rPr>
              <a:t> Institute of General Chemical </a:t>
            </a:r>
            <a:r>
              <a:rPr lang="en-US" sz="3200" b="0" dirty="0" smtClean="0">
                <a:solidFill>
                  <a:srgbClr val="0070C0"/>
                </a:solidFill>
                <a:latin typeface="Calibri" panose="020F0502020204030204" pitchFamily="34" charset="0"/>
              </a:rPr>
              <a:t>Engineering</a:t>
            </a:r>
            <a:endParaRPr lang="en-US" sz="2400" dirty="0">
              <a:solidFill>
                <a:srgbClr val="0070C0"/>
              </a:solidFill>
            </a:endParaRPr>
          </a:p>
          <a:p>
            <a:endParaRPr lang="en-US" sz="2400" dirty="0">
              <a:solidFill>
                <a:srgbClr val="0070C0"/>
              </a:solidFill>
            </a:endParaRPr>
          </a:p>
          <a:p>
            <a:endParaRPr lang="en-US" sz="2400" dirty="0">
              <a:solidFill>
                <a:srgbClr val="0070C0"/>
              </a:solidFill>
            </a:endParaRPr>
          </a:p>
          <a:p>
            <a:endParaRPr lang="en-GB" sz="2400" dirty="0">
              <a:solidFill>
                <a:srgbClr val="0070C0"/>
              </a:solidFill>
            </a:endParaRPr>
          </a:p>
        </p:txBody>
      </p:sp>
    </p:spTree>
    <p:extLst>
      <p:ext uri="{BB962C8B-B14F-4D97-AF65-F5344CB8AC3E}">
        <p14:creationId xmlns:p14="http://schemas.microsoft.com/office/powerpoint/2010/main" val="34257944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r>
              <a:rPr lang="lv-LV" dirty="0" smtClean="0"/>
              <a:t>Riga Technical University</a:t>
            </a:r>
            <a:endParaRPr lang="en-US" dirty="0"/>
          </a:p>
        </p:txBody>
      </p:sp>
      <p:sp>
        <p:nvSpPr>
          <p:cNvPr id="7" name="Text Placeholder 1"/>
          <p:cNvSpPr>
            <a:spLocks noGrp="1"/>
          </p:cNvSpPr>
          <p:nvPr>
            <p:ph type="title"/>
          </p:nvPr>
        </p:nvSpPr>
        <p:spPr/>
        <p:txBody>
          <a:bodyPr>
            <a:normAutofit/>
          </a:bodyPr>
          <a:lstStyle/>
          <a:p>
            <a:r>
              <a:rPr lang="en-US" sz="3200" b="0" dirty="0" smtClean="0">
                <a:latin typeface="Calibri" panose="020F0502020204030204" pitchFamily="34" charset="0"/>
              </a:rPr>
              <a:t>Rational use of Raw materials - Clays</a:t>
            </a:r>
            <a:r>
              <a:rPr lang="en-US" sz="2400" dirty="0" smtClean="0"/>
              <a:t> </a:t>
            </a:r>
            <a:endParaRPr lang="en-US" sz="2400" dirty="0"/>
          </a:p>
          <a:p>
            <a:endParaRPr lang="en-US" dirty="0"/>
          </a:p>
        </p:txBody>
      </p:sp>
      <p:sp>
        <p:nvSpPr>
          <p:cNvPr id="8" name="Text Placeholder 2"/>
          <p:cNvSpPr txBox="1">
            <a:spLocks/>
          </p:cNvSpPr>
          <p:nvPr/>
        </p:nvSpPr>
        <p:spPr>
          <a:xfrm>
            <a:off x="4557976" y="4068533"/>
            <a:ext cx="7337934" cy="2553245"/>
          </a:xfrm>
          <a:prstGeom prst="rect">
            <a:avLst/>
          </a:prstGeom>
        </p:spPr>
        <p:txBody>
          <a:bodyPr/>
          <a:lstStyle>
            <a:lvl1pPr marL="342900" indent="-342900" algn="l" defTabSz="457200" rtl="0" eaLnBrk="1" latinLnBrk="0" hangingPunct="1">
              <a:spcBef>
                <a:spcPct val="20000"/>
              </a:spcBef>
              <a:buFont typeface="Arial"/>
              <a:buChar char="•"/>
              <a:defRPr sz="3200" kern="1200">
                <a:solidFill>
                  <a:srgbClr val="323232"/>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323232"/>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323232"/>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323232"/>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accent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accen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accen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accen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accent1"/>
                </a:solidFill>
                <a:latin typeface="+mn-lt"/>
                <a:ea typeface="+mn-ea"/>
                <a:cs typeface="+mn-cs"/>
              </a:defRPr>
            </a:lvl9pPr>
          </a:lstStyle>
          <a:p>
            <a:pPr indent="0">
              <a:buFont typeface="Arial"/>
              <a:buNone/>
            </a:pPr>
            <a:r>
              <a:rPr lang="en-US" sz="1600" dirty="0" smtClean="0"/>
              <a:t>                                                                                                 </a:t>
            </a:r>
          </a:p>
          <a:p>
            <a:pPr indent="0">
              <a:buFont typeface="Arial"/>
              <a:buNone/>
            </a:pPr>
            <a:endParaRPr lang="en-US" sz="1800" dirty="0" smtClean="0"/>
          </a:p>
          <a:p>
            <a:pPr indent="0">
              <a:buFont typeface="Arial"/>
              <a:buNone/>
            </a:pPr>
            <a:endParaRPr lang="en-US" sz="1800" dirty="0" smtClean="0">
              <a:solidFill>
                <a:srgbClr val="0070C0"/>
              </a:solidFill>
            </a:endParaRPr>
          </a:p>
          <a:p>
            <a:pPr indent="0">
              <a:buFont typeface="Arial"/>
              <a:buNone/>
            </a:pPr>
            <a:endParaRPr lang="en-US" sz="1800" dirty="0">
              <a:solidFill>
                <a:srgbClr val="0070C0"/>
              </a:solidFill>
            </a:endParaRPr>
          </a:p>
        </p:txBody>
      </p:sp>
      <p:sp>
        <p:nvSpPr>
          <p:cNvPr id="9" name="Text Placeholder 4"/>
          <p:cNvSpPr>
            <a:spLocks noGrp="1"/>
          </p:cNvSpPr>
          <p:nvPr>
            <p:ph idx="1"/>
          </p:nvPr>
        </p:nvSpPr>
        <p:spPr>
          <a:xfrm>
            <a:off x="950561" y="1074742"/>
            <a:ext cx="3948377" cy="1657162"/>
          </a:xfrm>
        </p:spPr>
        <p:txBody>
          <a:bodyPr/>
          <a:lstStyle/>
          <a:p>
            <a:pPr marL="342900" indent="-342900">
              <a:buFont typeface="Wingdings" panose="05000000000000000000" pitchFamily="2" charset="2"/>
              <a:buChar char="Ø"/>
            </a:pPr>
            <a:r>
              <a:rPr lang="en-GB" sz="1600" dirty="0">
                <a:latin typeface="Georgia" panose="02040502050405020303" pitchFamily="18" charset="0"/>
              </a:rPr>
              <a:t>Properties </a:t>
            </a:r>
            <a:r>
              <a:rPr lang="lv-LV" sz="1600" dirty="0">
                <a:latin typeface="Georgia" panose="02040502050405020303" pitchFamily="18" charset="0"/>
              </a:rPr>
              <a:t>and applications </a:t>
            </a:r>
            <a:r>
              <a:rPr lang="en-GB" sz="1600" dirty="0">
                <a:latin typeface="Georgia" panose="02040502050405020303" pitchFamily="18" charset="0"/>
              </a:rPr>
              <a:t>of Latvian clays</a:t>
            </a:r>
            <a:endParaRPr lang="en-US" sz="1600" dirty="0">
              <a:latin typeface="Georgia" panose="02040502050405020303" pitchFamily="18" charset="0"/>
            </a:endParaRPr>
          </a:p>
          <a:p>
            <a:pPr marL="285750" indent="-285750">
              <a:buFont typeface="Wingdings" panose="05000000000000000000" pitchFamily="2" charset="2"/>
              <a:buChar char="Ø"/>
            </a:pPr>
            <a:r>
              <a:rPr lang="en-US" sz="1600" dirty="0"/>
              <a:t> </a:t>
            </a:r>
            <a:r>
              <a:rPr lang="lv-LV" sz="1600" dirty="0">
                <a:latin typeface="Georgia" panose="02040502050405020303" pitchFamily="18" charset="0"/>
              </a:rPr>
              <a:t>Adsorbents for environmental </a:t>
            </a:r>
            <a:r>
              <a:rPr lang="en-US" sz="1600" dirty="0">
                <a:latin typeface="Georgia" panose="02040502050405020303" pitchFamily="18" charset="0"/>
              </a:rPr>
              <a:t>   </a:t>
            </a:r>
            <a:r>
              <a:rPr lang="lv-LV" sz="1600" dirty="0">
                <a:latin typeface="Georgia" panose="02040502050405020303" pitchFamily="18" charset="0"/>
              </a:rPr>
              <a:t>remediation</a:t>
            </a:r>
          </a:p>
          <a:p>
            <a:pPr marL="285750" indent="-285750">
              <a:buFont typeface="Wingdings" panose="05000000000000000000" pitchFamily="2" charset="2"/>
              <a:buChar char="Ø"/>
            </a:pPr>
            <a:r>
              <a:rPr lang="en-US" sz="1600" dirty="0">
                <a:latin typeface="Georgia" panose="02040502050405020303" pitchFamily="18" charset="0"/>
              </a:rPr>
              <a:t>  Adsorbents for cosmetic purpose </a:t>
            </a:r>
            <a:endParaRPr lang="lv-LV" sz="1600" dirty="0">
              <a:latin typeface="Georgia" panose="02040502050405020303" pitchFamily="18" charset="0"/>
            </a:endParaRPr>
          </a:p>
          <a:p>
            <a:pPr marL="342900" indent="-342900">
              <a:buFont typeface="Wingdings" panose="05000000000000000000" pitchFamily="2" charset="2"/>
              <a:buChar char="Ø"/>
            </a:pPr>
            <a:endParaRPr lang="en-GB" dirty="0"/>
          </a:p>
        </p:txBody>
      </p:sp>
      <p:grpSp>
        <p:nvGrpSpPr>
          <p:cNvPr id="11" name="Group 10">
            <a:extLst>
              <a:ext uri="{FF2B5EF4-FFF2-40B4-BE49-F238E27FC236}">
                <a16:creationId xmlns:a16="http://schemas.microsoft.com/office/drawing/2014/main" id="{09ED40E8-9A5C-404E-992B-2409DE62D4BC}"/>
              </a:ext>
            </a:extLst>
          </p:cNvPr>
          <p:cNvGrpSpPr/>
          <p:nvPr/>
        </p:nvGrpSpPr>
        <p:grpSpPr>
          <a:xfrm>
            <a:off x="1098814" y="2907828"/>
            <a:ext cx="4552299" cy="3273422"/>
            <a:chOff x="5948316" y="1742708"/>
            <a:chExt cx="3033413" cy="2808687"/>
          </a:xfrm>
        </p:grpSpPr>
        <p:pic>
          <p:nvPicPr>
            <p:cNvPr id="12" name="Picture 11">
              <a:extLst>
                <a:ext uri="{FF2B5EF4-FFF2-40B4-BE49-F238E27FC236}">
                  <a16:creationId xmlns:a16="http://schemas.microsoft.com/office/drawing/2014/main" id="{C6B474C7-C241-4B79-85F3-D2ECD56CE77E}"/>
                </a:ext>
              </a:extLst>
            </p:cNvPr>
            <p:cNvPicPr>
              <a:picLocks noChangeAspect="1"/>
            </p:cNvPicPr>
            <p:nvPr/>
          </p:nvPicPr>
          <p:blipFill>
            <a:blip r:embed="rId2"/>
            <a:stretch>
              <a:fillRect/>
            </a:stretch>
          </p:blipFill>
          <p:spPr>
            <a:xfrm>
              <a:off x="5948316" y="1742708"/>
              <a:ext cx="3033413" cy="2293730"/>
            </a:xfrm>
            <a:prstGeom prst="rect">
              <a:avLst/>
            </a:prstGeom>
          </p:spPr>
        </p:pic>
        <p:sp>
          <p:nvSpPr>
            <p:cNvPr id="13" name="Rectangle 12">
              <a:extLst>
                <a:ext uri="{FF2B5EF4-FFF2-40B4-BE49-F238E27FC236}">
                  <a16:creationId xmlns:a16="http://schemas.microsoft.com/office/drawing/2014/main" id="{A7EF9173-F9AA-4C4A-AA9C-894F0F575E6B}"/>
                </a:ext>
              </a:extLst>
            </p:cNvPr>
            <p:cNvSpPr/>
            <p:nvPr/>
          </p:nvSpPr>
          <p:spPr>
            <a:xfrm>
              <a:off x="5948316" y="4036438"/>
              <a:ext cx="3011177" cy="514957"/>
            </a:xfrm>
            <a:prstGeom prst="rect">
              <a:avLst/>
            </a:prstGeom>
          </p:spPr>
          <p:txBody>
            <a:bodyPr wrap="square">
              <a:spAutoFit/>
            </a:bodyPr>
            <a:lstStyle/>
            <a:p>
              <a:pPr algn="ctr"/>
              <a:r>
                <a:rPr lang="en-GB" sz="1100" dirty="0">
                  <a:solidFill>
                    <a:srgbClr val="737373"/>
                  </a:solidFill>
                  <a:latin typeface="Georgia" panose="02040502050405020303" pitchFamily="18" charset="0"/>
                </a:rPr>
                <a:t>Oil-in water emulsions at rest after 3 weeks with 3 mass% and 6 mass% containing two types of raw (Ie-untr and R-untr) and purified (Ie-HCl and R-HCl) clay at pH 5.5 and pH 7–8</a:t>
              </a:r>
              <a:endParaRPr lang="en-GB" sz="1100" dirty="0">
                <a:latin typeface="Georgia" panose="02040502050405020303" pitchFamily="18" charset="0"/>
              </a:endParaRPr>
            </a:p>
          </p:txBody>
        </p:sp>
      </p:grpSp>
      <p:pic>
        <p:nvPicPr>
          <p:cNvPr id="14" name="Picture 13"/>
          <p:cNvPicPr>
            <a:picLocks noChangeAspect="1"/>
          </p:cNvPicPr>
          <p:nvPr/>
        </p:nvPicPr>
        <p:blipFill>
          <a:blip r:embed="rId3">
            <a:extLst>
              <a:ext uri="{28A0092B-C50C-407E-A947-70E740481C1C}">
                <a14:useLocalDpi xmlns:a14="http://schemas.microsoft.com/office/drawing/2010/main" val="0"/>
              </a:ext>
            </a:extLst>
          </a:blip>
          <a:srcRect t="7044" b="7044"/>
          <a:stretch>
            <a:fillRect/>
          </a:stretch>
        </p:blipFill>
        <p:spPr bwMode="auto">
          <a:xfrm>
            <a:off x="7464663" y="559176"/>
            <a:ext cx="3665580" cy="199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6" descr="Karotit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9016" y="2644113"/>
            <a:ext cx="3696280" cy="174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69016" y="4651774"/>
            <a:ext cx="2055032"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346301" y="4615142"/>
            <a:ext cx="1718995" cy="161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54482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2"/>
          <p:cNvPicPr>
            <a:picLocks noChangeAspect="1" noChangeArrowheads="1"/>
          </p:cNvPicPr>
          <p:nvPr/>
        </p:nvPicPr>
        <p:blipFill>
          <a:blip r:embed="rId2">
            <a:extLst>
              <a:ext uri="{28A0092B-C50C-407E-A947-70E740481C1C}">
                <a14:useLocalDpi xmlns:a14="http://schemas.microsoft.com/office/drawing/2010/main" val="0"/>
              </a:ext>
            </a:extLst>
          </a:blip>
          <a:srcRect l="6091" t="8923" r="42908" b="32086"/>
          <a:stretch>
            <a:fillRect/>
          </a:stretch>
        </p:blipFill>
        <p:spPr bwMode="auto">
          <a:xfrm>
            <a:off x="7368305" y="2369072"/>
            <a:ext cx="3305175"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68529" t="13907" r="1520"/>
          <a:stretch>
            <a:fillRect/>
          </a:stretch>
        </p:blipFill>
        <p:spPr bwMode="auto">
          <a:xfrm>
            <a:off x="5923118" y="2386286"/>
            <a:ext cx="1476375"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2"/>
          <p:cNvPicPr>
            <a:picLocks noChangeAspect="1" noChangeArrowheads="1"/>
          </p:cNvPicPr>
          <p:nvPr/>
        </p:nvPicPr>
        <p:blipFill>
          <a:blip r:embed="rId2">
            <a:extLst>
              <a:ext uri="{28A0092B-C50C-407E-A947-70E740481C1C}">
                <a14:useLocalDpi xmlns:a14="http://schemas.microsoft.com/office/drawing/2010/main" val="0"/>
              </a:ext>
            </a:extLst>
          </a:blip>
          <a:srcRect t="68513" r="36000"/>
          <a:stretch>
            <a:fillRect/>
          </a:stretch>
        </p:blipFill>
        <p:spPr bwMode="auto">
          <a:xfrm>
            <a:off x="5860742" y="4909344"/>
            <a:ext cx="4781550"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EB624EE0-81DA-4AAE-B93B-57211AE1A9B7}"/>
              </a:ext>
            </a:extLst>
          </p:cNvPr>
          <p:cNvSpPr txBox="1"/>
          <p:nvPr/>
        </p:nvSpPr>
        <p:spPr>
          <a:xfrm>
            <a:off x="9982201" y="1920876"/>
            <a:ext cx="523875" cy="207963"/>
          </a:xfrm>
          <a:prstGeom prst="rect">
            <a:avLst/>
          </a:prstGeom>
          <a:solidFill>
            <a:srgbClr val="313131"/>
          </a:solidFill>
        </p:spPr>
        <p:txBody>
          <a:bodyPr>
            <a:spAutoFit/>
          </a:bodyPr>
          <a:lstStyle/>
          <a:p>
            <a:pPr>
              <a:defRPr/>
            </a:pPr>
            <a:r>
              <a:rPr lang="lv-LV" sz="750" dirty="0" err="1">
                <a:solidFill>
                  <a:schemeClr val="bg1"/>
                </a:solidFill>
              </a:rPr>
              <a:t>surface</a:t>
            </a:r>
            <a:endParaRPr lang="lv-LV" sz="750" dirty="0">
              <a:solidFill>
                <a:schemeClr val="bg1"/>
              </a:solidFill>
            </a:endParaRPr>
          </a:p>
        </p:txBody>
      </p:sp>
      <p:sp>
        <p:nvSpPr>
          <p:cNvPr id="12" name="TextBox 11">
            <a:extLst>
              <a:ext uri="{FF2B5EF4-FFF2-40B4-BE49-F238E27FC236}">
                <a16:creationId xmlns:a16="http://schemas.microsoft.com/office/drawing/2014/main" id="{77408759-3E9C-40AC-AF2F-C9C9024D4A96}"/>
              </a:ext>
            </a:extLst>
          </p:cNvPr>
          <p:cNvSpPr txBox="1"/>
          <p:nvPr/>
        </p:nvSpPr>
        <p:spPr>
          <a:xfrm>
            <a:off x="9967914" y="3001963"/>
            <a:ext cx="523875" cy="207962"/>
          </a:xfrm>
          <a:prstGeom prst="rect">
            <a:avLst/>
          </a:prstGeom>
          <a:solidFill>
            <a:srgbClr val="313131"/>
          </a:solidFill>
        </p:spPr>
        <p:txBody>
          <a:bodyPr>
            <a:spAutoFit/>
          </a:bodyPr>
          <a:lstStyle/>
          <a:p>
            <a:pPr>
              <a:defRPr/>
            </a:pPr>
            <a:r>
              <a:rPr lang="lv-LV" sz="750" dirty="0" err="1">
                <a:solidFill>
                  <a:schemeClr val="bg1"/>
                </a:solidFill>
              </a:rPr>
              <a:t>fracture</a:t>
            </a:r>
            <a:endParaRPr lang="lv-LV" sz="750" dirty="0">
              <a:solidFill>
                <a:schemeClr val="bg1"/>
              </a:solidFill>
            </a:endParaRPr>
          </a:p>
        </p:txBody>
      </p:sp>
      <p:grpSp>
        <p:nvGrpSpPr>
          <p:cNvPr id="23561" name="Group 12"/>
          <p:cNvGrpSpPr>
            <a:grpSpLocks/>
          </p:cNvGrpSpPr>
          <p:nvPr/>
        </p:nvGrpSpPr>
        <p:grpSpPr bwMode="auto">
          <a:xfrm>
            <a:off x="865314" y="1260260"/>
            <a:ext cx="4217987" cy="1935205"/>
            <a:chOff x="-175645" y="1329924"/>
            <a:chExt cx="9442211" cy="5518233"/>
          </a:xfrm>
        </p:grpSpPr>
        <p:sp>
          <p:nvSpPr>
            <p:cNvPr id="14" name="Rectangle 18">
              <a:extLst>
                <a:ext uri="{FF2B5EF4-FFF2-40B4-BE49-F238E27FC236}">
                  <a16:creationId xmlns:a16="http://schemas.microsoft.com/office/drawing/2014/main" id="{B08FE968-4757-42BC-8CB4-1D6B6EC09330}"/>
                </a:ext>
              </a:extLst>
            </p:cNvPr>
            <p:cNvSpPr>
              <a:spLocks noChangeArrowheads="1"/>
            </p:cNvSpPr>
            <p:nvPr/>
          </p:nvSpPr>
          <p:spPr bwMode="auto">
            <a:xfrm>
              <a:off x="7159216" y="6053460"/>
              <a:ext cx="2107350" cy="794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S PGothic" panose="020B0600070205080204" pitchFamily="34" charset="-128"/>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S PGothic" panose="020B0600070205080204" pitchFamily="34" charset="-128"/>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S PGothic" panose="020B0600070205080204" pitchFamily="34" charset="-128"/>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S PGothic" panose="020B0600070205080204" pitchFamily="34" charset="-128"/>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S PGothic" panose="020B0600070205080204" pitchFamily="34" charset="-128"/>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S PGothic" panose="020B0600070205080204" pitchFamily="34" charset="-128"/>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S PGothic" panose="020B0600070205080204" pitchFamily="34" charset="-128"/>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S PGothic" panose="020B0600070205080204" pitchFamily="34" charset="-128"/>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S PGothic" panose="020B0600070205080204" pitchFamily="34" charset="-128"/>
                </a:defRPr>
              </a:lvl9pPr>
            </a:lstStyle>
            <a:p>
              <a:pPr algn="ctr" defTabSz="685783">
                <a:lnSpc>
                  <a:spcPct val="150000"/>
                </a:lnSpc>
                <a:spcBef>
                  <a:spcPct val="0"/>
                </a:spcBef>
                <a:buClrTx/>
                <a:buSzTx/>
                <a:buNone/>
                <a:defRPr/>
              </a:pPr>
              <a:r>
                <a:rPr lang="en-GB" altLang="lv-LV" sz="825" b="1" dirty="0">
                  <a:solidFill>
                    <a:srgbClr val="000000"/>
                  </a:solidFill>
                  <a:latin typeface="Times New Roman" panose="02020603050405020304" pitchFamily="18" charset="0"/>
                  <a:cs typeface="Times New Roman" panose="02020603050405020304" pitchFamily="18" charset="0"/>
                </a:rPr>
                <a:t>Ca</a:t>
              </a:r>
              <a:r>
                <a:rPr lang="en-GB" altLang="lv-LV" sz="825" b="1" baseline="-25000" dirty="0">
                  <a:solidFill>
                    <a:srgbClr val="000000"/>
                  </a:solidFill>
                  <a:latin typeface="Times New Roman" panose="02020603050405020304" pitchFamily="18" charset="0"/>
                  <a:cs typeface="Times New Roman" panose="02020603050405020304" pitchFamily="18" charset="0"/>
                </a:rPr>
                <a:t>10</a:t>
              </a:r>
              <a:r>
                <a:rPr lang="en-GB" altLang="lv-LV" sz="825" b="1" dirty="0">
                  <a:solidFill>
                    <a:srgbClr val="000000"/>
                  </a:solidFill>
                  <a:latin typeface="Times New Roman" panose="02020603050405020304" pitchFamily="18" charset="0"/>
                  <a:cs typeface="Times New Roman" panose="02020603050405020304" pitchFamily="18" charset="0"/>
                </a:rPr>
                <a:t>(PO</a:t>
              </a:r>
              <a:r>
                <a:rPr lang="en-GB" altLang="lv-LV" sz="825" b="1" baseline="-25000" dirty="0">
                  <a:solidFill>
                    <a:srgbClr val="000000"/>
                  </a:solidFill>
                  <a:latin typeface="Times New Roman" panose="02020603050405020304" pitchFamily="18" charset="0"/>
                  <a:cs typeface="Times New Roman" panose="02020603050405020304" pitchFamily="18" charset="0"/>
                </a:rPr>
                <a:t>4</a:t>
              </a:r>
              <a:r>
                <a:rPr lang="en-GB" altLang="lv-LV" sz="825" b="1" dirty="0">
                  <a:solidFill>
                    <a:srgbClr val="000000"/>
                  </a:solidFill>
                  <a:latin typeface="Times New Roman" panose="02020603050405020304" pitchFamily="18" charset="0"/>
                  <a:cs typeface="Times New Roman" panose="02020603050405020304" pitchFamily="18" charset="0"/>
                </a:rPr>
                <a:t>)</a:t>
              </a:r>
              <a:r>
                <a:rPr lang="en-GB" altLang="lv-LV" sz="825" b="1" baseline="-25000" dirty="0">
                  <a:solidFill>
                    <a:srgbClr val="000000"/>
                  </a:solidFill>
                  <a:latin typeface="Times New Roman" panose="02020603050405020304" pitchFamily="18" charset="0"/>
                  <a:cs typeface="Times New Roman" panose="02020603050405020304" pitchFamily="18" charset="0"/>
                </a:rPr>
                <a:t>6</a:t>
              </a:r>
              <a:r>
                <a:rPr lang="en-GB" altLang="lv-LV" sz="825" b="1" dirty="0">
                  <a:solidFill>
                    <a:srgbClr val="000000"/>
                  </a:solidFill>
                  <a:latin typeface="Times New Roman" panose="02020603050405020304" pitchFamily="18" charset="0"/>
                  <a:cs typeface="Times New Roman" panose="02020603050405020304" pitchFamily="18" charset="0"/>
                </a:rPr>
                <a:t>(OH)</a:t>
              </a:r>
              <a:r>
                <a:rPr lang="en-GB" altLang="lv-LV" sz="825" b="1" baseline="-25000" dirty="0">
                  <a:solidFill>
                    <a:srgbClr val="000000"/>
                  </a:solidFill>
                  <a:latin typeface="Times New Roman" panose="02020603050405020304" pitchFamily="18" charset="0"/>
                  <a:cs typeface="Times New Roman" panose="02020603050405020304" pitchFamily="18" charset="0"/>
                </a:rPr>
                <a:t>2</a:t>
              </a:r>
              <a:endParaRPr lang="en-GB" altLang="lv-LV" sz="825" b="1" dirty="0">
                <a:solidFill>
                  <a:srgbClr val="000000"/>
                </a:solidFill>
                <a:latin typeface="Times New Roman" panose="02020603050405020304" pitchFamily="18" charset="0"/>
                <a:cs typeface="Times New Roman" panose="02020603050405020304" pitchFamily="18" charset="0"/>
              </a:endParaRPr>
            </a:p>
          </p:txBody>
        </p:sp>
        <p:sp>
          <p:nvSpPr>
            <p:cNvPr id="15" name="Rectangle 19">
              <a:extLst>
                <a:ext uri="{FF2B5EF4-FFF2-40B4-BE49-F238E27FC236}">
                  <a16:creationId xmlns:a16="http://schemas.microsoft.com/office/drawing/2014/main" id="{BBDB4167-92AF-4F6E-92BA-5BE0577E43BC}"/>
                </a:ext>
              </a:extLst>
            </p:cNvPr>
            <p:cNvSpPr>
              <a:spLocks noChangeArrowheads="1"/>
            </p:cNvSpPr>
            <p:nvPr/>
          </p:nvSpPr>
          <p:spPr bwMode="auto">
            <a:xfrm>
              <a:off x="-175645" y="6053460"/>
              <a:ext cx="1638260" cy="794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S PGothic" panose="020B0600070205080204" pitchFamily="34" charset="-128"/>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S PGothic" panose="020B0600070205080204" pitchFamily="34" charset="-128"/>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S PGothic" panose="020B0600070205080204" pitchFamily="34" charset="-128"/>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S PGothic" panose="020B0600070205080204" pitchFamily="34" charset="-128"/>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S PGothic" panose="020B0600070205080204" pitchFamily="34" charset="-128"/>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S PGothic" panose="020B0600070205080204" pitchFamily="34" charset="-128"/>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S PGothic" panose="020B0600070205080204" pitchFamily="34" charset="-128"/>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S PGothic" panose="020B0600070205080204" pitchFamily="34" charset="-128"/>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S PGothic" panose="020B0600070205080204" pitchFamily="34" charset="-128"/>
                </a:defRPr>
              </a:lvl9pPr>
            </a:lstStyle>
            <a:p>
              <a:pPr algn="ctr" defTabSz="685783">
                <a:lnSpc>
                  <a:spcPct val="150000"/>
                </a:lnSpc>
                <a:spcBef>
                  <a:spcPct val="0"/>
                </a:spcBef>
                <a:buClrTx/>
                <a:buSzTx/>
                <a:buNone/>
                <a:defRPr/>
              </a:pPr>
              <a:r>
                <a:rPr lang="en-GB" altLang="lv-LV" sz="825" b="1" dirty="0">
                  <a:solidFill>
                    <a:srgbClr val="000000"/>
                  </a:solidFill>
                  <a:latin typeface="Times New Roman" panose="02020603050405020304" pitchFamily="18" charset="0"/>
                  <a:cs typeface="Times New Roman" panose="02020603050405020304" pitchFamily="18" charset="0"/>
                </a:rPr>
                <a:t>ß-Ca</a:t>
              </a:r>
              <a:r>
                <a:rPr lang="en-GB" altLang="lv-LV" sz="825" b="1" baseline="-25000" dirty="0">
                  <a:solidFill>
                    <a:srgbClr val="000000"/>
                  </a:solidFill>
                  <a:latin typeface="Times New Roman" panose="02020603050405020304" pitchFamily="18" charset="0"/>
                  <a:cs typeface="Times New Roman" panose="02020603050405020304" pitchFamily="18" charset="0"/>
                </a:rPr>
                <a:t>3</a:t>
              </a:r>
              <a:r>
                <a:rPr lang="en-GB" altLang="lv-LV" sz="825" b="1" dirty="0">
                  <a:solidFill>
                    <a:srgbClr val="000000"/>
                  </a:solidFill>
                  <a:latin typeface="Times New Roman" panose="02020603050405020304" pitchFamily="18" charset="0"/>
                  <a:cs typeface="Times New Roman" panose="02020603050405020304" pitchFamily="18" charset="0"/>
                </a:rPr>
                <a:t>(PO</a:t>
              </a:r>
              <a:r>
                <a:rPr lang="en-GB" altLang="lv-LV" sz="825" b="1" baseline="-25000" dirty="0">
                  <a:solidFill>
                    <a:srgbClr val="000000"/>
                  </a:solidFill>
                  <a:latin typeface="Times New Roman" panose="02020603050405020304" pitchFamily="18" charset="0"/>
                  <a:cs typeface="Times New Roman" panose="02020603050405020304" pitchFamily="18" charset="0"/>
                </a:rPr>
                <a:t>4</a:t>
              </a:r>
              <a:r>
                <a:rPr lang="en-GB" altLang="lv-LV" sz="825" b="1" dirty="0">
                  <a:solidFill>
                    <a:srgbClr val="000000"/>
                  </a:solidFill>
                  <a:latin typeface="Times New Roman" panose="02020603050405020304" pitchFamily="18" charset="0"/>
                  <a:cs typeface="Times New Roman" panose="02020603050405020304" pitchFamily="18" charset="0"/>
                </a:rPr>
                <a:t>)</a:t>
              </a:r>
              <a:r>
                <a:rPr lang="en-GB" altLang="lv-LV" sz="825" b="1" baseline="-25000" dirty="0">
                  <a:solidFill>
                    <a:srgbClr val="000000"/>
                  </a:solidFill>
                  <a:latin typeface="Times New Roman" panose="02020603050405020304" pitchFamily="18" charset="0"/>
                  <a:cs typeface="Times New Roman" panose="02020603050405020304" pitchFamily="18" charset="0"/>
                </a:rPr>
                <a:t>2</a:t>
              </a:r>
              <a:endParaRPr lang="en-GB" altLang="lv-LV" sz="825" b="1" dirty="0">
                <a:solidFill>
                  <a:srgbClr val="000000"/>
                </a:solidFill>
                <a:latin typeface="Times New Roman" panose="02020603050405020304" pitchFamily="18" charset="0"/>
                <a:cs typeface="Times New Roman" panose="02020603050405020304" pitchFamily="18" charset="0"/>
              </a:endParaRPr>
            </a:p>
          </p:txBody>
        </p:sp>
        <p:grpSp>
          <p:nvGrpSpPr>
            <p:cNvPr id="23572" name="Group 30"/>
            <p:cNvGrpSpPr>
              <a:grpSpLocks/>
            </p:cNvGrpSpPr>
            <p:nvPr/>
          </p:nvGrpSpPr>
          <p:grpSpPr bwMode="auto">
            <a:xfrm>
              <a:off x="894558" y="5213475"/>
              <a:ext cx="7200298" cy="1118229"/>
              <a:chOff x="1083928" y="568144"/>
              <a:chExt cx="7199804" cy="1434384"/>
            </a:xfrm>
          </p:grpSpPr>
          <p:sp>
            <p:nvSpPr>
              <p:cNvPr id="25" name="Rounded Rectangle 23">
                <a:extLst>
                  <a:ext uri="{FF2B5EF4-FFF2-40B4-BE49-F238E27FC236}">
                    <a16:creationId xmlns:a16="http://schemas.microsoft.com/office/drawing/2014/main" id="{D8C43D2A-6F9A-40CA-B052-E1B6C831A0A4}"/>
                  </a:ext>
                </a:extLst>
              </p:cNvPr>
              <p:cNvSpPr/>
              <p:nvPr/>
            </p:nvSpPr>
            <p:spPr>
              <a:xfrm>
                <a:off x="1083391" y="694957"/>
                <a:ext cx="7199325" cy="1128189"/>
              </a:xfrm>
              <a:prstGeom prst="roundRect">
                <a:avLst/>
              </a:prstGeom>
              <a:gradFill flip="none" rotWithShape="1">
                <a:gsLst>
                  <a:gs pos="0">
                    <a:schemeClr val="accent6">
                      <a:lumMod val="40000"/>
                      <a:lumOff val="60000"/>
                      <a:alpha val="24000"/>
                    </a:schemeClr>
                  </a:gs>
                  <a:gs pos="100000">
                    <a:srgbClr val="FFFFFF"/>
                  </a:gs>
                </a:gsLst>
                <a:lin ang="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825" dirty="0">
                  <a:solidFill>
                    <a:srgbClr val="000000"/>
                  </a:solidFill>
                  <a:latin typeface="Times New Roman" panose="02020603050405020304" pitchFamily="18" charset="0"/>
                  <a:cs typeface="Times New Roman" panose="02020603050405020304" pitchFamily="18" charset="0"/>
                </a:endParaRPr>
              </a:p>
            </p:txBody>
          </p:sp>
          <p:sp>
            <p:nvSpPr>
              <p:cNvPr id="26" name="TextBox 32">
                <a:extLst>
                  <a:ext uri="{FF2B5EF4-FFF2-40B4-BE49-F238E27FC236}">
                    <a16:creationId xmlns:a16="http://schemas.microsoft.com/office/drawing/2014/main" id="{B8311BBA-3436-458F-9003-46B936D56D8F}"/>
                  </a:ext>
                </a:extLst>
              </p:cNvPr>
              <p:cNvSpPr txBox="1">
                <a:spLocks noChangeArrowheads="1"/>
              </p:cNvSpPr>
              <p:nvPr/>
            </p:nvSpPr>
            <p:spPr bwMode="auto">
              <a:xfrm>
                <a:off x="1474272" y="603328"/>
                <a:ext cx="1247268" cy="124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S PGothic" panose="020B0600070205080204" pitchFamily="34" charset="-128"/>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S PGothic" panose="020B0600070205080204" pitchFamily="34" charset="-128"/>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S PGothic" panose="020B0600070205080204" pitchFamily="34" charset="-128"/>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S PGothic" panose="020B0600070205080204" pitchFamily="34" charset="-128"/>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S PGothic" panose="020B0600070205080204" pitchFamily="34" charset="-128"/>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S PGothic" panose="020B0600070205080204" pitchFamily="34" charset="-128"/>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S PGothic" panose="020B0600070205080204" pitchFamily="34" charset="-128"/>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S PGothic" panose="020B0600070205080204" pitchFamily="34" charset="-128"/>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S PGothic" panose="020B0600070205080204" pitchFamily="34" charset="-128"/>
                  </a:defRPr>
                </a:lvl9pPr>
              </a:lstStyle>
              <a:p>
                <a:pPr algn="ctr" eaLnBrk="1" hangingPunct="1">
                  <a:spcBef>
                    <a:spcPct val="0"/>
                  </a:spcBef>
                  <a:buClrTx/>
                  <a:buSzTx/>
                  <a:buFontTx/>
                  <a:buNone/>
                  <a:defRPr/>
                </a:pPr>
                <a:r>
                  <a:rPr lang="en-GB" altLang="lv-LV" sz="825" dirty="0">
                    <a:solidFill>
                      <a:srgbClr val="000000"/>
                    </a:solidFill>
                    <a:latin typeface="Times New Roman" panose="02020603050405020304" pitchFamily="18" charset="0"/>
                    <a:cs typeface="Times New Roman" panose="02020603050405020304" pitchFamily="18" charset="0"/>
                  </a:rPr>
                  <a:t>β-TCP</a:t>
                </a:r>
              </a:p>
              <a:p>
                <a:pPr algn="ctr" eaLnBrk="1" hangingPunct="1">
                  <a:spcBef>
                    <a:spcPct val="0"/>
                  </a:spcBef>
                  <a:buClrTx/>
                  <a:buSzTx/>
                  <a:buFontTx/>
                  <a:buNone/>
                  <a:defRPr/>
                </a:pPr>
                <a:r>
                  <a:rPr lang="en-GB" altLang="lv-LV" sz="825" dirty="0">
                    <a:solidFill>
                      <a:srgbClr val="000000"/>
                    </a:solidFill>
                    <a:latin typeface="Times New Roman" panose="02020603050405020304" pitchFamily="18" charset="0"/>
                    <a:cs typeface="Times New Roman" panose="02020603050405020304" pitchFamily="18" charset="0"/>
                  </a:rPr>
                  <a:t>1.50</a:t>
                </a:r>
              </a:p>
            </p:txBody>
          </p:sp>
          <p:sp>
            <p:nvSpPr>
              <p:cNvPr id="27" name="TextBox 33">
                <a:extLst>
                  <a:ext uri="{FF2B5EF4-FFF2-40B4-BE49-F238E27FC236}">
                    <a16:creationId xmlns:a16="http://schemas.microsoft.com/office/drawing/2014/main" id="{A339F704-CCC4-4875-890D-21805E31FDD6}"/>
                  </a:ext>
                </a:extLst>
              </p:cNvPr>
              <p:cNvSpPr txBox="1">
                <a:spLocks noChangeArrowheads="1"/>
              </p:cNvSpPr>
              <p:nvPr/>
            </p:nvSpPr>
            <p:spPr bwMode="auto">
              <a:xfrm>
                <a:off x="6477554" y="752226"/>
                <a:ext cx="1009185" cy="1248455"/>
              </a:xfrm>
              <a:prstGeom prst="rect">
                <a:avLst/>
              </a:prstGeom>
              <a:noFill/>
              <a:ln>
                <a:noFill/>
              </a:ln>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defRPr/>
                </a:pPr>
                <a:r>
                  <a:rPr lang="en-GB" sz="825" dirty="0">
                    <a:solidFill>
                      <a:srgbClr val="000000"/>
                    </a:solidFill>
                    <a:latin typeface="Times New Roman" panose="02020603050405020304" pitchFamily="18" charset="0"/>
                    <a:cs typeface="Times New Roman" panose="02020603050405020304" pitchFamily="18" charset="0"/>
                  </a:rPr>
                  <a:t>HAp</a:t>
                </a:r>
              </a:p>
              <a:p>
                <a:pPr algn="ctr" eaLnBrk="1" hangingPunct="1">
                  <a:defRPr/>
                </a:pPr>
                <a:r>
                  <a:rPr lang="en-GB" sz="825" dirty="0">
                    <a:solidFill>
                      <a:srgbClr val="000000"/>
                    </a:solidFill>
                    <a:latin typeface="Times New Roman" panose="02020603050405020304" pitchFamily="18" charset="0"/>
                    <a:cs typeface="Times New Roman" panose="02020603050405020304" pitchFamily="18" charset="0"/>
                  </a:rPr>
                  <a:t>1.67</a:t>
                </a:r>
              </a:p>
            </p:txBody>
          </p:sp>
          <p:sp>
            <p:nvSpPr>
              <p:cNvPr id="28" name="TextBox 34">
                <a:extLst>
                  <a:ext uri="{FF2B5EF4-FFF2-40B4-BE49-F238E27FC236}">
                    <a16:creationId xmlns:a16="http://schemas.microsoft.com/office/drawing/2014/main" id="{EA3B77E2-0143-4E11-8E92-F099D3DF74C3}"/>
                  </a:ext>
                </a:extLst>
              </p:cNvPr>
              <p:cNvSpPr txBox="1">
                <a:spLocks noChangeArrowheads="1"/>
              </p:cNvSpPr>
              <p:nvPr/>
            </p:nvSpPr>
            <p:spPr bwMode="auto">
              <a:xfrm>
                <a:off x="4082517" y="568967"/>
                <a:ext cx="1364531" cy="790306"/>
              </a:xfrm>
              <a:prstGeom prst="rect">
                <a:avLst/>
              </a:prstGeom>
              <a:noFill/>
              <a:ln>
                <a:noFill/>
              </a:ln>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GB" sz="825" dirty="0">
                    <a:solidFill>
                      <a:srgbClr val="000000"/>
                    </a:solidFill>
                    <a:latin typeface="Times New Roman" panose="02020603050405020304" pitchFamily="18" charset="0"/>
                    <a:cs typeface="Times New Roman" panose="02020603050405020304" pitchFamily="18" charset="0"/>
                  </a:rPr>
                  <a:t>Ca/P</a:t>
                </a:r>
              </a:p>
            </p:txBody>
          </p:sp>
          <p:sp>
            <p:nvSpPr>
              <p:cNvPr id="29" name="Right Arrow 27">
                <a:extLst>
                  <a:ext uri="{FF2B5EF4-FFF2-40B4-BE49-F238E27FC236}">
                    <a16:creationId xmlns:a16="http://schemas.microsoft.com/office/drawing/2014/main" id="{0CB82CCB-DF40-4607-9FE0-2D35C5102195}"/>
                  </a:ext>
                </a:extLst>
              </p:cNvPr>
              <p:cNvSpPr/>
              <p:nvPr/>
            </p:nvSpPr>
            <p:spPr>
              <a:xfrm>
                <a:off x="3016477" y="1124470"/>
                <a:ext cx="3354473" cy="360794"/>
              </a:xfrm>
              <a:prstGeom prst="rightArrow">
                <a:avLst/>
              </a:prstGeom>
              <a:solidFill>
                <a:schemeClr val="accent6">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825" dirty="0">
                  <a:solidFill>
                    <a:srgbClr val="000000"/>
                  </a:solidFill>
                  <a:latin typeface="Times New Roman" panose="02020603050405020304" pitchFamily="18" charset="0"/>
                  <a:cs typeface="Times New Roman" panose="02020603050405020304" pitchFamily="18" charset="0"/>
                </a:endParaRPr>
              </a:p>
            </p:txBody>
          </p:sp>
        </p:grpSp>
        <p:cxnSp>
          <p:nvCxnSpPr>
            <p:cNvPr id="17" name="Straight Connector 16">
              <a:extLst>
                <a:ext uri="{FF2B5EF4-FFF2-40B4-BE49-F238E27FC236}">
                  <a16:creationId xmlns:a16="http://schemas.microsoft.com/office/drawing/2014/main" id="{94254052-A516-4C2A-BF64-F4FE73AE0C84}"/>
                </a:ext>
              </a:extLst>
            </p:cNvPr>
            <p:cNvCxnSpPr/>
            <p:nvPr/>
          </p:nvCxnSpPr>
          <p:spPr>
            <a:xfrm>
              <a:off x="1430633" y="5312338"/>
              <a:ext cx="0" cy="1312589"/>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528B366-C56D-457C-96F1-0EA3D684EC31}"/>
                </a:ext>
              </a:extLst>
            </p:cNvPr>
            <p:cNvCxnSpPr/>
            <p:nvPr/>
          </p:nvCxnSpPr>
          <p:spPr>
            <a:xfrm>
              <a:off x="7176983" y="5312338"/>
              <a:ext cx="0" cy="1285802"/>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DB7DDA80-011D-4D44-96DE-46908CF1E2DD}"/>
                </a:ext>
              </a:extLst>
            </p:cNvPr>
            <p:cNvCxnSpPr/>
            <p:nvPr/>
          </p:nvCxnSpPr>
          <p:spPr>
            <a:xfrm>
              <a:off x="4700048" y="5294480"/>
              <a:ext cx="0" cy="1317053"/>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sp>
          <p:nvSpPr>
            <p:cNvPr id="20" name="Up Arrow 18">
              <a:extLst>
                <a:ext uri="{FF2B5EF4-FFF2-40B4-BE49-F238E27FC236}">
                  <a16:creationId xmlns:a16="http://schemas.microsoft.com/office/drawing/2014/main" id="{A299F844-3BE8-4F74-AEE1-ADAF7627756C}"/>
                </a:ext>
              </a:extLst>
            </p:cNvPr>
            <p:cNvSpPr>
              <a:spLocks noChangeArrowheads="1"/>
            </p:cNvSpPr>
            <p:nvPr/>
          </p:nvSpPr>
          <p:spPr bwMode="auto">
            <a:xfrm>
              <a:off x="2876992" y="4129220"/>
              <a:ext cx="167026" cy="1549214"/>
            </a:xfrm>
            <a:prstGeom prst="upArrow">
              <a:avLst>
                <a:gd name="adj1" fmla="val 50000"/>
                <a:gd name="adj2" fmla="val 49992"/>
              </a:avLst>
            </a:prstGeom>
            <a:solidFill>
              <a:srgbClr val="FF0000"/>
            </a:solidFill>
            <a:ln w="9525">
              <a:solidFill>
                <a:srgbClr val="FF0000"/>
              </a:solidFill>
              <a:miter lim="800000"/>
              <a:headEnd/>
              <a:tailEnd/>
            </a:ln>
            <a:effectLst>
              <a:outerShdw blurRad="38100" dist="25401" dir="2700000" algn="br" rotWithShape="0">
                <a:srgbClr val="808080">
                  <a:alpha val="59998"/>
                </a:srgbClr>
              </a:outerShdw>
            </a:effectLst>
          </p:spPr>
          <p:txBody>
            <a:bodyPr anchor="ctr"/>
            <a:lstStyle/>
            <a:p>
              <a:pPr algn="ctr">
                <a:defRPr/>
              </a:pPr>
              <a:endParaRPr lang="en-GB" sz="825" dirty="0">
                <a:solidFill>
                  <a:srgbClr val="000000"/>
                </a:solidFill>
                <a:latin typeface="Times New Roman" panose="02020603050405020304" pitchFamily="18" charset="0"/>
                <a:cs typeface="Times New Roman" panose="02020603050405020304" pitchFamily="18" charset="0"/>
              </a:endParaRPr>
            </a:p>
          </p:txBody>
        </p:sp>
        <p:sp>
          <p:nvSpPr>
            <p:cNvPr id="21" name="Up Arrow 19">
              <a:extLst>
                <a:ext uri="{FF2B5EF4-FFF2-40B4-BE49-F238E27FC236}">
                  <a16:creationId xmlns:a16="http://schemas.microsoft.com/office/drawing/2014/main" id="{86AF870D-2DC0-4871-BC6C-01CBD4512064}"/>
                </a:ext>
              </a:extLst>
            </p:cNvPr>
            <p:cNvSpPr>
              <a:spLocks noChangeArrowheads="1"/>
            </p:cNvSpPr>
            <p:nvPr/>
          </p:nvSpPr>
          <p:spPr bwMode="auto">
            <a:xfrm>
              <a:off x="1345344" y="5129289"/>
              <a:ext cx="170578" cy="549146"/>
            </a:xfrm>
            <a:prstGeom prst="upArrow">
              <a:avLst>
                <a:gd name="adj1" fmla="val 50000"/>
                <a:gd name="adj2" fmla="val 49987"/>
              </a:avLst>
            </a:prstGeom>
            <a:solidFill>
              <a:srgbClr val="FF0000"/>
            </a:solidFill>
            <a:ln w="9525">
              <a:solidFill>
                <a:srgbClr val="FF0000"/>
              </a:solidFill>
              <a:miter lim="800000"/>
              <a:headEnd/>
              <a:tailEnd/>
            </a:ln>
            <a:effectLst>
              <a:outerShdw blurRad="38100" dist="25401" dir="2700000" algn="br" rotWithShape="0">
                <a:srgbClr val="808080">
                  <a:alpha val="59998"/>
                </a:srgbClr>
              </a:outerShdw>
            </a:effectLst>
          </p:spPr>
          <p:txBody>
            <a:bodyPr anchor="ctr"/>
            <a:lstStyle/>
            <a:p>
              <a:pPr algn="ctr">
                <a:defRPr/>
              </a:pPr>
              <a:endParaRPr lang="en-GB" sz="825" dirty="0">
                <a:solidFill>
                  <a:srgbClr val="000000"/>
                </a:solidFill>
                <a:latin typeface="Times New Roman" panose="02020603050405020304" pitchFamily="18" charset="0"/>
                <a:cs typeface="Times New Roman" panose="02020603050405020304" pitchFamily="18" charset="0"/>
              </a:endParaRPr>
            </a:p>
          </p:txBody>
        </p:sp>
        <p:sp>
          <p:nvSpPr>
            <p:cNvPr id="22" name="Up Arrow 20">
              <a:extLst>
                <a:ext uri="{FF2B5EF4-FFF2-40B4-BE49-F238E27FC236}">
                  <a16:creationId xmlns:a16="http://schemas.microsoft.com/office/drawing/2014/main" id="{FB4DD78C-9F58-43F1-B883-BBA21453986B}"/>
                </a:ext>
              </a:extLst>
            </p:cNvPr>
            <p:cNvSpPr>
              <a:spLocks noChangeArrowheads="1"/>
            </p:cNvSpPr>
            <p:nvPr/>
          </p:nvSpPr>
          <p:spPr bwMode="auto">
            <a:xfrm>
              <a:off x="5407235" y="4129220"/>
              <a:ext cx="170578" cy="1549214"/>
            </a:xfrm>
            <a:prstGeom prst="upArrow">
              <a:avLst>
                <a:gd name="adj1" fmla="val 50000"/>
                <a:gd name="adj2" fmla="val 49992"/>
              </a:avLst>
            </a:prstGeom>
            <a:solidFill>
              <a:srgbClr val="FF0000"/>
            </a:solidFill>
            <a:ln w="9525">
              <a:solidFill>
                <a:srgbClr val="FF0000"/>
              </a:solidFill>
              <a:miter lim="800000"/>
              <a:headEnd/>
              <a:tailEnd/>
            </a:ln>
            <a:effectLst>
              <a:outerShdw blurRad="38100" dist="25401" dir="2700000" algn="br" rotWithShape="0">
                <a:srgbClr val="808080">
                  <a:alpha val="59998"/>
                </a:srgbClr>
              </a:outerShdw>
            </a:effectLst>
          </p:spPr>
          <p:txBody>
            <a:bodyPr anchor="ctr"/>
            <a:lstStyle/>
            <a:p>
              <a:pPr algn="ctr">
                <a:defRPr/>
              </a:pPr>
              <a:endParaRPr lang="en-GB" sz="825" dirty="0">
                <a:solidFill>
                  <a:srgbClr val="000000"/>
                </a:solidFill>
                <a:latin typeface="Times New Roman" panose="02020603050405020304" pitchFamily="18" charset="0"/>
                <a:cs typeface="Times New Roman" panose="02020603050405020304" pitchFamily="18" charset="0"/>
              </a:endParaRPr>
            </a:p>
          </p:txBody>
        </p:sp>
        <p:sp>
          <p:nvSpPr>
            <p:cNvPr id="23" name="Up Arrow 21">
              <a:extLst>
                <a:ext uri="{FF2B5EF4-FFF2-40B4-BE49-F238E27FC236}">
                  <a16:creationId xmlns:a16="http://schemas.microsoft.com/office/drawing/2014/main" id="{E51779E5-A21E-48A3-AF1A-1B7864BA6FE1}"/>
                </a:ext>
              </a:extLst>
            </p:cNvPr>
            <p:cNvSpPr>
              <a:spLocks noChangeArrowheads="1"/>
            </p:cNvSpPr>
            <p:nvPr/>
          </p:nvSpPr>
          <p:spPr bwMode="auto">
            <a:xfrm>
              <a:off x="6555085" y="1329924"/>
              <a:ext cx="170578" cy="4196714"/>
            </a:xfrm>
            <a:prstGeom prst="upArrow">
              <a:avLst>
                <a:gd name="adj1" fmla="val 50000"/>
                <a:gd name="adj2" fmla="val 49992"/>
              </a:avLst>
            </a:prstGeom>
            <a:solidFill>
              <a:srgbClr val="FF0000"/>
            </a:solidFill>
            <a:ln w="9525">
              <a:solidFill>
                <a:srgbClr val="FF0000"/>
              </a:solidFill>
              <a:miter lim="800000"/>
              <a:headEnd/>
              <a:tailEnd/>
            </a:ln>
            <a:effectLst>
              <a:outerShdw blurRad="38100" dist="25401" dir="2700000" algn="br" rotWithShape="0">
                <a:srgbClr val="808080">
                  <a:alpha val="59998"/>
                </a:srgbClr>
              </a:outerShdw>
            </a:effectLst>
          </p:spPr>
          <p:txBody>
            <a:bodyPr anchor="ctr"/>
            <a:lstStyle/>
            <a:p>
              <a:pPr algn="ctr">
                <a:defRPr/>
              </a:pPr>
              <a:endParaRPr lang="en-GB" sz="825" dirty="0">
                <a:solidFill>
                  <a:srgbClr val="000000"/>
                </a:solidFill>
                <a:latin typeface="Times New Roman" panose="02020603050405020304" pitchFamily="18" charset="0"/>
                <a:cs typeface="Times New Roman" panose="02020603050405020304" pitchFamily="18" charset="0"/>
              </a:endParaRPr>
            </a:p>
          </p:txBody>
        </p:sp>
        <p:sp>
          <p:nvSpPr>
            <p:cNvPr id="24" name="Up Arrow 22">
              <a:extLst>
                <a:ext uri="{FF2B5EF4-FFF2-40B4-BE49-F238E27FC236}">
                  <a16:creationId xmlns:a16="http://schemas.microsoft.com/office/drawing/2014/main" id="{71CB32B4-D84A-43BA-9E0A-06C7BA2BFE2B}"/>
                </a:ext>
              </a:extLst>
            </p:cNvPr>
            <p:cNvSpPr>
              <a:spLocks noChangeArrowheads="1"/>
            </p:cNvSpPr>
            <p:nvPr/>
          </p:nvSpPr>
          <p:spPr bwMode="auto">
            <a:xfrm>
              <a:off x="7098802" y="5129289"/>
              <a:ext cx="167026" cy="549146"/>
            </a:xfrm>
            <a:prstGeom prst="upArrow">
              <a:avLst>
                <a:gd name="adj1" fmla="val 50000"/>
                <a:gd name="adj2" fmla="val 49987"/>
              </a:avLst>
            </a:prstGeom>
            <a:solidFill>
              <a:srgbClr val="FF0000"/>
            </a:solidFill>
            <a:ln w="9525">
              <a:solidFill>
                <a:srgbClr val="FF0000"/>
              </a:solidFill>
              <a:miter lim="800000"/>
              <a:headEnd/>
              <a:tailEnd/>
            </a:ln>
            <a:effectLst>
              <a:outerShdw blurRad="38100" dist="25401" dir="2700000" algn="br" rotWithShape="0">
                <a:srgbClr val="808080">
                  <a:alpha val="59998"/>
                </a:srgbClr>
              </a:outerShdw>
            </a:effectLst>
          </p:spPr>
          <p:txBody>
            <a:bodyPr anchor="ctr"/>
            <a:lstStyle/>
            <a:p>
              <a:pPr algn="ctr">
                <a:defRPr/>
              </a:pPr>
              <a:endParaRPr lang="en-GB" sz="825" dirty="0">
                <a:solidFill>
                  <a:srgbClr val="000000"/>
                </a:solidFill>
                <a:latin typeface="Times New Roman" panose="02020603050405020304" pitchFamily="18" charset="0"/>
                <a:cs typeface="Times New Roman" panose="02020603050405020304" pitchFamily="18" charset="0"/>
              </a:endParaRPr>
            </a:p>
          </p:txBody>
        </p:sp>
      </p:grpSp>
      <p:sp>
        <p:nvSpPr>
          <p:cNvPr id="2" name="TextBox 1"/>
          <p:cNvSpPr txBox="1"/>
          <p:nvPr/>
        </p:nvSpPr>
        <p:spPr>
          <a:xfrm>
            <a:off x="1026061" y="3761661"/>
            <a:ext cx="3547931" cy="2492990"/>
          </a:xfrm>
          <a:prstGeom prst="rect">
            <a:avLst/>
          </a:prstGeom>
          <a:noFill/>
        </p:spPr>
        <p:txBody>
          <a:bodyPr wrap="square" rtlCol="0">
            <a:spAutoFit/>
          </a:bodyPr>
          <a:lstStyle/>
          <a:p>
            <a:r>
              <a:rPr lang="en-US" sz="1200" dirty="0"/>
              <a:t>Modified large scale calcium phosphate (tricalcium  phosphate  (TCP) and hydroxyapatite (Hap) has been developed,</a:t>
            </a:r>
          </a:p>
          <a:p>
            <a:r>
              <a:rPr lang="en-US" sz="1200" dirty="0"/>
              <a:t>Synthesis methods permit to vary the parameters of the synthesis, controlling the Ca/P ratio</a:t>
            </a:r>
          </a:p>
          <a:p>
            <a:endParaRPr lang="en-US" sz="1200" dirty="0"/>
          </a:p>
          <a:p>
            <a:r>
              <a:rPr lang="en-US" sz="1200" dirty="0"/>
              <a:t>In the synthesized product and the Hap/TCP ratio in the   sintered ceramics .</a:t>
            </a:r>
          </a:p>
          <a:p>
            <a:r>
              <a:rPr lang="en-US" sz="1200" dirty="0"/>
              <a:t>The product can be applied in  different environmental clean-up activities. </a:t>
            </a:r>
            <a:endParaRPr lang="en-US" sz="1200" dirty="0" smtClean="0"/>
          </a:p>
          <a:p>
            <a:endParaRPr lang="en-US" sz="1200" dirty="0"/>
          </a:p>
          <a:p>
            <a:r>
              <a:rPr lang="en-US" sz="1200" dirty="0" smtClean="0"/>
              <a:t>Biotechnologies </a:t>
            </a:r>
            <a:r>
              <a:rPr lang="en-US" sz="1200" dirty="0"/>
              <a:t>: purification and </a:t>
            </a:r>
            <a:r>
              <a:rPr lang="en-US" sz="1200" dirty="0" smtClean="0"/>
              <a:t>deposition </a:t>
            </a:r>
            <a:r>
              <a:rPr lang="en-US" sz="1200" dirty="0"/>
              <a:t>of biotechnological products  </a:t>
            </a:r>
            <a:endParaRPr lang="en-GB" sz="1200" dirty="0"/>
          </a:p>
        </p:txBody>
      </p:sp>
      <p:sp>
        <p:nvSpPr>
          <p:cNvPr id="3" name="TextBox 2"/>
          <p:cNvSpPr txBox="1"/>
          <p:nvPr/>
        </p:nvSpPr>
        <p:spPr>
          <a:xfrm>
            <a:off x="3714083" y="6021288"/>
            <a:ext cx="184731" cy="369332"/>
          </a:xfrm>
          <a:prstGeom prst="rect">
            <a:avLst/>
          </a:prstGeom>
          <a:noFill/>
        </p:spPr>
        <p:txBody>
          <a:bodyPr wrap="none" rtlCol="0">
            <a:spAutoFit/>
          </a:bodyPr>
          <a:lstStyle/>
          <a:p>
            <a:endParaRPr lang="en-GB" dirty="0"/>
          </a:p>
        </p:txBody>
      </p:sp>
      <p:sp>
        <p:nvSpPr>
          <p:cNvPr id="5" name="Title 4"/>
          <p:cNvSpPr>
            <a:spLocks noGrp="1"/>
          </p:cNvSpPr>
          <p:nvPr>
            <p:ph type="title"/>
          </p:nvPr>
        </p:nvSpPr>
        <p:spPr>
          <a:xfrm>
            <a:off x="1026061" y="597697"/>
            <a:ext cx="10972800" cy="772587"/>
          </a:xfrm>
        </p:spPr>
        <p:txBody>
          <a:bodyPr>
            <a:normAutofit fontScale="90000"/>
          </a:bodyPr>
          <a:lstStyle/>
          <a:p>
            <a:pPr algn="ctr"/>
            <a:r>
              <a:rPr lang="en-GB" sz="3600" b="0" dirty="0">
                <a:latin typeface="Calibri" panose="020F0502020204030204" pitchFamily="34" charset="0"/>
              </a:rPr>
              <a:t>Calcium phosphates and their diversity</a:t>
            </a:r>
            <a:r>
              <a:rPr lang="en-GB" dirty="0"/>
              <a:t/>
            </a:r>
            <a:br>
              <a:rPr lang="en-GB" dirty="0"/>
            </a:br>
            <a:endParaRPr lang="en-GB" dirty="0"/>
          </a:p>
        </p:txBody>
      </p:sp>
      <p:sp>
        <p:nvSpPr>
          <p:cNvPr id="31" name="Slide Number Placeholder 3"/>
          <p:cNvSpPr txBox="1">
            <a:spLocks/>
          </p:cNvSpPr>
          <p:nvPr/>
        </p:nvSpPr>
        <p:spPr>
          <a:xfrm>
            <a:off x="761999" y="6425143"/>
            <a:ext cx="329635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lv-LV" sz="1200" dirty="0" smtClean="0">
                <a:latin typeface="+mj-lt"/>
              </a:rPr>
              <a:t>Riga Technical University</a:t>
            </a:r>
            <a:endParaRPr lang="en-US" sz="1200" dirty="0">
              <a:latin typeface="+mj-lt"/>
            </a:endParaRPr>
          </a:p>
        </p:txBody>
      </p:sp>
    </p:spTree>
    <p:extLst>
      <p:ext uri="{BB962C8B-B14F-4D97-AF65-F5344CB8AC3E}">
        <p14:creationId xmlns:p14="http://schemas.microsoft.com/office/powerpoint/2010/main" val="3324721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14"/>
          </p:nvPr>
        </p:nvSpPr>
        <p:spPr>
          <a:xfrm>
            <a:off x="609599" y="361394"/>
            <a:ext cx="5375863" cy="873391"/>
          </a:xfrm>
        </p:spPr>
        <p:txBody>
          <a:bodyPr/>
          <a:lstStyle/>
          <a:p>
            <a:r>
              <a:rPr lang="en-GB" sz="3200" b="0" dirty="0" smtClean="0">
                <a:latin typeface="Calibri" panose="020F0502020204030204" pitchFamily="34" charset="0"/>
              </a:rPr>
              <a:t>  </a:t>
            </a:r>
            <a:r>
              <a:rPr lang="en-GB" sz="3200" b="0" dirty="0">
                <a:latin typeface="Calibri" panose="020F0502020204030204" pitchFamily="34" charset="0"/>
              </a:rPr>
              <a:t>E</a:t>
            </a:r>
            <a:r>
              <a:rPr lang="en-GB" sz="3200" b="0" dirty="0" smtClean="0">
                <a:latin typeface="Calibri" panose="020F0502020204030204" pitchFamily="34" charset="0"/>
              </a:rPr>
              <a:t>quipment </a:t>
            </a:r>
            <a:r>
              <a:rPr lang="en-GB" sz="3200" b="0" dirty="0">
                <a:latin typeface="Calibri" panose="020F0502020204030204" pitchFamily="34" charset="0"/>
              </a:rPr>
              <a:t>and knowledge</a:t>
            </a:r>
          </a:p>
        </p:txBody>
      </p:sp>
      <p:sp>
        <p:nvSpPr>
          <p:cNvPr id="7" name="Slide Number Placeholder 6"/>
          <p:cNvSpPr>
            <a:spLocks noGrp="1"/>
          </p:cNvSpPr>
          <p:nvPr>
            <p:ph type="sldNum" sz="quarter" idx="16"/>
          </p:nvPr>
        </p:nvSpPr>
        <p:spPr/>
        <p:txBody>
          <a:bodyPr/>
          <a:lstStyle/>
          <a:p>
            <a:r>
              <a:rPr lang="lv-LV" smtClean="0"/>
              <a:t>Riga Technical University</a:t>
            </a:r>
            <a:endParaRPr lang="en-US" dirty="0"/>
          </a:p>
        </p:txBody>
      </p:sp>
      <p:sp>
        <p:nvSpPr>
          <p:cNvPr id="8" name="Text Placeholder 5"/>
          <p:cNvSpPr>
            <a:spLocks noGrp="1"/>
          </p:cNvSpPr>
          <p:nvPr>
            <p:ph sz="half" idx="2"/>
          </p:nvPr>
        </p:nvSpPr>
        <p:spPr>
          <a:xfrm>
            <a:off x="609599" y="1145549"/>
            <a:ext cx="5386917" cy="3586163"/>
          </a:xfrm>
        </p:spPr>
        <p:txBody>
          <a:bodyPr>
            <a:normAutofit lnSpcReduction="10000"/>
          </a:bodyPr>
          <a:lstStyle/>
          <a:p>
            <a:pPr indent="0">
              <a:buNone/>
            </a:pPr>
            <a:r>
              <a:rPr lang="en-GB" sz="1800" b="1" dirty="0">
                <a:solidFill>
                  <a:schemeClr val="bg2">
                    <a:lumMod val="50000"/>
                  </a:schemeClr>
                </a:solidFill>
              </a:rPr>
              <a:t>For determination of composition</a:t>
            </a:r>
            <a:endParaRPr lang="en-GB" sz="1800" dirty="0">
              <a:solidFill>
                <a:schemeClr val="bg2">
                  <a:lumMod val="50000"/>
                </a:schemeClr>
              </a:solidFill>
            </a:endParaRPr>
          </a:p>
          <a:p>
            <a:pPr lvl="0"/>
            <a:r>
              <a:rPr lang="en-GB" sz="1800" dirty="0"/>
              <a:t>Liquid chromatograph with UV,</a:t>
            </a:r>
          </a:p>
          <a:p>
            <a:pPr lvl="0"/>
            <a:r>
              <a:rPr lang="en-GB" sz="1800" dirty="0"/>
              <a:t>Fluorescent and light scattering detectors</a:t>
            </a:r>
          </a:p>
          <a:p>
            <a:pPr lvl="0"/>
            <a:r>
              <a:rPr lang="en-GB" sz="1800" dirty="0"/>
              <a:t> X-ray powder diffractometer,</a:t>
            </a:r>
          </a:p>
          <a:p>
            <a:pPr lvl="0"/>
            <a:r>
              <a:rPr lang="en-GB" sz="1800" dirty="0"/>
              <a:t>Scanning electron microscope</a:t>
            </a:r>
          </a:p>
          <a:p>
            <a:pPr lvl="0"/>
            <a:r>
              <a:rPr lang="en-GB" sz="1800" dirty="0"/>
              <a:t>FT-IR spectrometer</a:t>
            </a:r>
          </a:p>
          <a:p>
            <a:pPr lvl="0"/>
            <a:r>
              <a:rPr lang="en-GB" sz="1800" dirty="0"/>
              <a:t>UV/VIS</a:t>
            </a:r>
            <a:r>
              <a:rPr lang="en-GB" sz="1800" b="1" dirty="0"/>
              <a:t> </a:t>
            </a:r>
            <a:r>
              <a:rPr lang="en-GB" sz="1800" dirty="0"/>
              <a:t>spectrometers</a:t>
            </a:r>
          </a:p>
          <a:p>
            <a:r>
              <a:rPr lang="en-GB" sz="1800" b="1" dirty="0">
                <a:solidFill>
                  <a:schemeClr val="bg2">
                    <a:lumMod val="75000"/>
                  </a:schemeClr>
                </a:solidFill>
              </a:rPr>
              <a:t>For particle size determination:</a:t>
            </a:r>
            <a:endParaRPr lang="en-GB" sz="1800" dirty="0">
              <a:solidFill>
                <a:schemeClr val="bg2">
                  <a:lumMod val="75000"/>
                </a:schemeClr>
              </a:solidFill>
            </a:endParaRPr>
          </a:p>
          <a:p>
            <a:pPr lvl="0"/>
            <a:r>
              <a:rPr lang="en-GB" sz="1800" dirty="0"/>
              <a:t>Laser </a:t>
            </a:r>
            <a:r>
              <a:rPr lang="en-GB" sz="1800" dirty="0" err="1"/>
              <a:t>granulometer</a:t>
            </a:r>
            <a:endParaRPr lang="en-GB" sz="1800" dirty="0"/>
          </a:p>
          <a:p>
            <a:pPr lvl="0"/>
            <a:r>
              <a:rPr lang="en-GB" sz="1800" dirty="0"/>
              <a:t>Vibrating sieve machine</a:t>
            </a:r>
          </a:p>
          <a:p>
            <a:pPr lvl="0"/>
            <a:r>
              <a:rPr lang="en-GB" sz="1800" dirty="0"/>
              <a:t>Optical Microscopes</a:t>
            </a:r>
          </a:p>
          <a:p>
            <a:endParaRPr lang="en-GB" dirty="0"/>
          </a:p>
        </p:txBody>
      </p:sp>
      <p:sp>
        <p:nvSpPr>
          <p:cNvPr id="9" name="Content Placeholder 8"/>
          <p:cNvSpPr txBox="1">
            <a:spLocks noGrp="1"/>
          </p:cNvSpPr>
          <p:nvPr>
            <p:ph sz="quarter" idx="4"/>
          </p:nvPr>
        </p:nvSpPr>
        <p:spPr>
          <a:xfrm>
            <a:off x="6193369" y="2121721"/>
            <a:ext cx="4654172" cy="4653582"/>
          </a:xfrm>
          <a:prstGeom prst="rect">
            <a:avLst/>
          </a:prstGeom>
          <a:noFill/>
        </p:spPr>
        <p:txBody>
          <a:bodyPr wrap="square" rtlCol="0">
            <a:spAutoFit/>
          </a:bodyPr>
          <a:lstStyle/>
          <a:p>
            <a:pPr marL="0" lvl="0" indent="0">
              <a:buNone/>
            </a:pPr>
            <a:r>
              <a:rPr lang="en-US" b="1" dirty="0" smtClean="0">
                <a:solidFill>
                  <a:schemeClr val="bg2">
                    <a:lumMod val="75000"/>
                  </a:schemeClr>
                </a:solidFill>
              </a:rPr>
              <a:t>For </a:t>
            </a:r>
            <a:r>
              <a:rPr lang="en-US" b="1" dirty="0">
                <a:solidFill>
                  <a:schemeClr val="bg2">
                    <a:lumMod val="75000"/>
                  </a:schemeClr>
                </a:solidFill>
              </a:rPr>
              <a:t>liquid</a:t>
            </a:r>
            <a:endParaRPr lang="en-GB" b="1" dirty="0">
              <a:solidFill>
                <a:schemeClr val="bg2">
                  <a:lumMod val="75000"/>
                </a:schemeClr>
              </a:solidFill>
            </a:endParaRPr>
          </a:p>
          <a:p>
            <a:pPr marL="285750" indent="-285750">
              <a:buFont typeface="Arial" panose="020B0604020202020204" pitchFamily="34" charset="0"/>
              <a:buChar char="•"/>
            </a:pPr>
            <a:r>
              <a:rPr lang="en-GB" dirty="0"/>
              <a:t>Bioreactor </a:t>
            </a:r>
          </a:p>
          <a:p>
            <a:pPr marL="285750" indent="-285750">
              <a:buFont typeface="Arial" panose="020B0604020202020204" pitchFamily="34" charset="0"/>
              <a:buChar char="•"/>
            </a:pPr>
            <a:r>
              <a:rPr lang="en-GB" dirty="0"/>
              <a:t>Centrifuges</a:t>
            </a:r>
          </a:p>
          <a:p>
            <a:pPr marL="285750" indent="-285750">
              <a:buFont typeface="Arial" panose="020B0604020202020204" pitchFamily="34" charset="0"/>
              <a:buChar char="•"/>
            </a:pPr>
            <a:r>
              <a:rPr lang="en-GB" dirty="0"/>
              <a:t>Rotational viscometer</a:t>
            </a:r>
          </a:p>
          <a:p>
            <a:pPr marL="0" indent="0">
              <a:buNone/>
            </a:pPr>
            <a:r>
              <a:rPr lang="en-GB" b="1" dirty="0" smtClean="0">
                <a:solidFill>
                  <a:schemeClr val="bg2">
                    <a:lumMod val="50000"/>
                  </a:schemeClr>
                </a:solidFill>
              </a:rPr>
              <a:t>For </a:t>
            </a:r>
            <a:r>
              <a:rPr lang="en-GB" b="1" dirty="0">
                <a:solidFill>
                  <a:schemeClr val="bg2">
                    <a:lumMod val="50000"/>
                  </a:schemeClr>
                </a:solidFill>
              </a:rPr>
              <a:t>pastes and powders</a:t>
            </a:r>
            <a:endParaRPr lang="en-GB" dirty="0">
              <a:solidFill>
                <a:schemeClr val="bg2">
                  <a:lumMod val="50000"/>
                </a:schemeClr>
              </a:solidFill>
            </a:endParaRPr>
          </a:p>
          <a:p>
            <a:pPr marL="285750" indent="-285750">
              <a:buFont typeface="Arial" panose="020B0604020202020204" pitchFamily="34" charset="0"/>
              <a:buChar char="•"/>
            </a:pPr>
            <a:r>
              <a:rPr lang="en-GB" dirty="0"/>
              <a:t>Extruder </a:t>
            </a:r>
          </a:p>
          <a:p>
            <a:pPr marL="285750" indent="-285750">
              <a:buFont typeface="Arial" panose="020B0604020202020204" pitchFamily="34" charset="0"/>
              <a:buChar char="•"/>
            </a:pPr>
            <a:r>
              <a:rPr lang="en-GB" dirty="0"/>
              <a:t>Facility for determining the plasticity,</a:t>
            </a:r>
          </a:p>
          <a:p>
            <a:pPr marL="285750" indent="-285750">
              <a:buFont typeface="Arial" panose="020B0604020202020204" pitchFamily="34" charset="0"/>
              <a:buChar char="•"/>
            </a:pPr>
            <a:r>
              <a:rPr lang="en-GB" dirty="0"/>
              <a:t>Moisture </a:t>
            </a:r>
            <a:r>
              <a:rPr lang="en-GB" dirty="0" err="1"/>
              <a:t>analyzer</a:t>
            </a:r>
            <a:r>
              <a:rPr lang="en-GB" dirty="0"/>
              <a:t> </a:t>
            </a:r>
          </a:p>
          <a:p>
            <a:pPr marL="285750" indent="-285750">
              <a:buFont typeface="Arial" panose="020B0604020202020204" pitchFamily="34" charset="0"/>
              <a:buChar char="•"/>
            </a:pPr>
            <a:r>
              <a:rPr lang="en-GB" dirty="0"/>
              <a:t>High-temperature DTA/DSC,</a:t>
            </a:r>
          </a:p>
          <a:p>
            <a:pPr marL="285750" indent="-285750">
              <a:buFont typeface="Arial" panose="020B0604020202020204" pitchFamily="34" charset="0"/>
              <a:buChar char="•"/>
            </a:pPr>
            <a:r>
              <a:rPr lang="en-GB" dirty="0"/>
              <a:t>Spray drying device</a:t>
            </a:r>
          </a:p>
          <a:p>
            <a:pPr marL="0" indent="0">
              <a:buNone/>
            </a:pPr>
            <a:r>
              <a:rPr lang="en-GB" b="1" dirty="0" smtClean="0"/>
              <a:t>Gas </a:t>
            </a:r>
            <a:r>
              <a:rPr lang="en-GB" b="1" dirty="0"/>
              <a:t>adsorption – </a:t>
            </a:r>
            <a:r>
              <a:rPr lang="en-GB" b="1" dirty="0" err="1"/>
              <a:t>porosimetry</a:t>
            </a:r>
            <a:endParaRPr lang="en-GB" b="1" dirty="0"/>
          </a:p>
          <a:p>
            <a:endParaRPr lang="en-GB" sz="1600" dirty="0"/>
          </a:p>
          <a:p>
            <a:pPr lvl="0"/>
            <a:r>
              <a:rPr lang="en-GB" dirty="0"/>
              <a:t> </a:t>
            </a:r>
            <a:endParaRPr lang="en-GB" sz="1400" dirty="0"/>
          </a:p>
          <a:p>
            <a:endParaRPr lang="en-GB" dirty="0"/>
          </a:p>
        </p:txBody>
      </p:sp>
      <p:pic>
        <p:nvPicPr>
          <p:cNvPr id="10" name="Picture 9" descr="http://vkti.rtu.lv/sites/vkti.rtu.lv/files/440-200_labr.jpg"/>
          <p:cNvPicPr/>
          <p:nvPr/>
        </p:nvPicPr>
        <p:blipFill>
          <a:blip r:embed="rId2">
            <a:extLst>
              <a:ext uri="{28A0092B-C50C-407E-A947-70E740481C1C}">
                <a14:useLocalDpi xmlns:a14="http://schemas.microsoft.com/office/drawing/2010/main" val="0"/>
              </a:ext>
            </a:extLst>
          </a:blip>
          <a:srcRect/>
          <a:stretch>
            <a:fillRect/>
          </a:stretch>
        </p:blipFill>
        <p:spPr bwMode="auto">
          <a:xfrm>
            <a:off x="6381779" y="361394"/>
            <a:ext cx="3816424" cy="1568310"/>
          </a:xfrm>
          <a:prstGeom prst="rect">
            <a:avLst/>
          </a:prstGeom>
          <a:noFill/>
          <a:ln>
            <a:noFill/>
          </a:ln>
        </p:spPr>
      </p:pic>
    </p:spTree>
    <p:extLst>
      <p:ext uri="{BB962C8B-B14F-4D97-AF65-F5344CB8AC3E}">
        <p14:creationId xmlns:p14="http://schemas.microsoft.com/office/powerpoint/2010/main" val="23771358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lv-LV" sz="3200" b="0" dirty="0" smtClean="0"/>
              <a:t>Circular economy /rational use of raw materials- a vision </a:t>
            </a:r>
            <a:r>
              <a:rPr lang="en-US" dirty="0" smtClean="0"/>
              <a:t/>
            </a:r>
            <a:br>
              <a:rPr lang="en-US" dirty="0" smtClean="0"/>
            </a:br>
            <a:r>
              <a:rPr lang="en-US" sz="2400" dirty="0" smtClean="0">
                <a:latin typeface="Calibri" panose="020F0502020204030204" pitchFamily="34" charset="0"/>
              </a:rPr>
              <a:t/>
            </a:r>
            <a:br>
              <a:rPr lang="en-US" sz="2400" dirty="0" smtClean="0">
                <a:latin typeface="Calibri" panose="020F0502020204030204" pitchFamily="34" charset="0"/>
              </a:rPr>
            </a:br>
            <a:r>
              <a:rPr lang="lv-LV" sz="2400" b="0" dirty="0" smtClean="0">
                <a:latin typeface="Calibri" panose="020F0502020204030204" pitchFamily="34" charset="0"/>
              </a:rPr>
              <a:t>Industries </a:t>
            </a:r>
            <a:r>
              <a:rPr lang="lv-LV" sz="2400" b="0" dirty="0">
                <a:latin typeface="Calibri" panose="020F0502020204030204" pitchFamily="34" charset="0"/>
              </a:rPr>
              <a:t>c</a:t>
            </a:r>
            <a:r>
              <a:rPr lang="en-US" sz="2400" b="0" dirty="0" err="1" smtClean="0">
                <a:latin typeface="Calibri" panose="020F0502020204030204" pitchFamily="34" charset="0"/>
              </a:rPr>
              <a:t>ommunication</a:t>
            </a:r>
            <a:r>
              <a:rPr lang="en-US" sz="2400" b="0" dirty="0" smtClean="0">
                <a:latin typeface="Calibri" panose="020F0502020204030204" pitchFamily="34" charset="0"/>
              </a:rPr>
              <a:t> </a:t>
            </a:r>
            <a:r>
              <a:rPr lang="lv-LV" sz="2400" b="0" dirty="0" smtClean="0">
                <a:latin typeface="Calibri" panose="020F0502020204030204" pitchFamily="34" charset="0"/>
              </a:rPr>
              <a:t>and colaboration </a:t>
            </a:r>
            <a:r>
              <a:rPr lang="en-US" sz="2400" b="0" dirty="0" smtClean="0">
                <a:latin typeface="Calibri" panose="020F0502020204030204" pitchFamily="34" charset="0"/>
              </a:rPr>
              <a:t>with higher education institutions</a:t>
            </a:r>
            <a:r>
              <a:rPr lang="lv-LV" sz="2400" b="0" dirty="0" smtClean="0">
                <a:latin typeface="Calibri" panose="020F0502020204030204" pitchFamily="34" charset="0"/>
              </a:rPr>
              <a:t> - </a:t>
            </a:r>
            <a:r>
              <a:rPr lang="en-US" sz="2400" b="0" dirty="0" smtClean="0">
                <a:latin typeface="Calibri" panose="020F0502020204030204" pitchFamily="34" charset="0"/>
              </a:rPr>
              <a:t>a very necessary stage for sustainable use of raw materials and circular economy :</a:t>
            </a:r>
            <a:br>
              <a:rPr lang="en-US" sz="2400" b="0" dirty="0" smtClean="0">
                <a:latin typeface="Calibri" panose="020F0502020204030204" pitchFamily="34" charset="0"/>
              </a:rPr>
            </a:br>
            <a:endParaRPr lang="en-GB" sz="2400" b="0" dirty="0">
              <a:latin typeface="Calibri" panose="020F0502020204030204" pitchFamily="34" charset="0"/>
            </a:endParaRPr>
          </a:p>
        </p:txBody>
      </p:sp>
      <p:sp>
        <p:nvSpPr>
          <p:cNvPr id="4" name="Slide Number Placeholder 3"/>
          <p:cNvSpPr>
            <a:spLocks noGrp="1"/>
          </p:cNvSpPr>
          <p:nvPr>
            <p:ph type="sldNum" sz="quarter" idx="4"/>
          </p:nvPr>
        </p:nvSpPr>
        <p:spPr/>
        <p:txBody>
          <a:bodyPr/>
          <a:lstStyle/>
          <a:p>
            <a:r>
              <a:rPr lang="lv-LV" smtClean="0"/>
              <a:t>Riga Technical University</a:t>
            </a:r>
            <a:endParaRPr lang="en-US" dirty="0"/>
          </a:p>
        </p:txBody>
      </p:sp>
      <p:sp>
        <p:nvSpPr>
          <p:cNvPr id="5" name="TextBox 4"/>
          <p:cNvSpPr txBox="1"/>
          <p:nvPr/>
        </p:nvSpPr>
        <p:spPr>
          <a:xfrm>
            <a:off x="609599" y="2245155"/>
            <a:ext cx="11324096" cy="5816977"/>
          </a:xfrm>
          <a:prstGeom prst="rect">
            <a:avLst/>
          </a:prstGeom>
          <a:noFill/>
        </p:spPr>
        <p:txBody>
          <a:bodyPr wrap="square" rtlCol="0">
            <a:spAutoFit/>
          </a:bodyPr>
          <a:lstStyle/>
          <a:p>
            <a:r>
              <a:rPr lang="lv-LV" sz="2400" dirty="0" smtClean="0">
                <a:latin typeface="Calibri" panose="020F0502020204030204" pitchFamily="34" charset="0"/>
              </a:rPr>
              <a:t>One of the solutions - </a:t>
            </a:r>
            <a:r>
              <a:rPr lang="en-US" sz="2400" dirty="0" smtClean="0">
                <a:latin typeface="Calibri" panose="020F0502020204030204" pitchFamily="34" charset="0"/>
              </a:rPr>
              <a:t>jointly </a:t>
            </a:r>
            <a:r>
              <a:rPr lang="en-US" sz="2400" dirty="0" smtClean="0">
                <a:latin typeface="Calibri" panose="020F0502020204030204" pitchFamily="34" charset="0"/>
              </a:rPr>
              <a:t>used open type technology transfer infrastructure (RAWMHUB</a:t>
            </a:r>
            <a:r>
              <a:rPr lang="lv-LV" sz="2400" dirty="0" smtClean="0">
                <a:latin typeface="Calibri" panose="020F0502020204030204" pitchFamily="34" charset="0"/>
              </a:rPr>
              <a:t> ?</a:t>
            </a:r>
            <a:r>
              <a:rPr lang="en-US" sz="2400" dirty="0" smtClean="0">
                <a:latin typeface="Calibri" panose="020F0502020204030204" pitchFamily="34" charset="0"/>
              </a:rPr>
              <a:t>)</a:t>
            </a:r>
            <a:r>
              <a:rPr lang="lv-LV" sz="2400" dirty="0">
                <a:latin typeface="Calibri" panose="020F0502020204030204" pitchFamily="34" charset="0"/>
              </a:rPr>
              <a:t> </a:t>
            </a:r>
            <a:r>
              <a:rPr lang="lv-LV" sz="2400" dirty="0" smtClean="0">
                <a:latin typeface="Calibri" panose="020F0502020204030204" pitchFamily="34" charset="0"/>
              </a:rPr>
              <a:t>b</a:t>
            </a:r>
            <a:r>
              <a:rPr lang="en-US" sz="2400" dirty="0" smtClean="0">
                <a:latin typeface="Calibri" panose="020F0502020204030204" pitchFamily="34" charset="0"/>
              </a:rPr>
              <a:t>ringing together industry (companies, SMS,</a:t>
            </a:r>
            <a:r>
              <a:rPr lang="lv-LV" sz="2400" dirty="0" smtClean="0">
                <a:latin typeface="Calibri" panose="020F0502020204030204" pitchFamily="34" charset="0"/>
              </a:rPr>
              <a:t> </a:t>
            </a:r>
            <a:r>
              <a:rPr lang="en-US" sz="2400" dirty="0" smtClean="0">
                <a:latin typeface="Calibri" panose="020F0502020204030204" pitchFamily="34" charset="0"/>
              </a:rPr>
              <a:t>research</a:t>
            </a:r>
            <a:r>
              <a:rPr lang="lv-LV" sz="2400" dirty="0" smtClean="0">
                <a:latin typeface="Calibri" panose="020F0502020204030204" pitchFamily="34" charset="0"/>
              </a:rPr>
              <a:t>h</a:t>
            </a:r>
            <a:r>
              <a:rPr lang="en-US" sz="2400" dirty="0" smtClean="0">
                <a:latin typeface="Calibri" panose="020F0502020204030204" pitchFamily="34" charset="0"/>
              </a:rPr>
              <a:t>ers,</a:t>
            </a:r>
            <a:r>
              <a:rPr lang="lv-LV" sz="2400" dirty="0" smtClean="0">
                <a:latin typeface="Calibri" panose="020F0502020204030204" pitchFamily="34" charset="0"/>
              </a:rPr>
              <a:t> </a:t>
            </a:r>
            <a:r>
              <a:rPr lang="en-US" sz="2400" dirty="0" smtClean="0">
                <a:latin typeface="Calibri" panose="020F0502020204030204" pitchFamily="34" charset="0"/>
              </a:rPr>
              <a:t>academic person</a:t>
            </a:r>
            <a:r>
              <a:rPr lang="lv-LV" sz="2400" dirty="0" smtClean="0">
                <a:latin typeface="Calibri" panose="020F0502020204030204" pitchFamily="34" charset="0"/>
              </a:rPr>
              <a:t>n</a:t>
            </a:r>
            <a:r>
              <a:rPr lang="en-US" sz="2400" dirty="0" smtClean="0">
                <a:latin typeface="Calibri" panose="020F0502020204030204" pitchFamily="34" charset="0"/>
              </a:rPr>
              <a:t>el ) and allowing them to work on the development of new </a:t>
            </a:r>
            <a:r>
              <a:rPr lang="lv-LV" sz="2400" dirty="0" smtClean="0">
                <a:latin typeface="Calibri" panose="020F0502020204030204" pitchFamily="34" charset="0"/>
              </a:rPr>
              <a:t>materials and their manufacturing procesess</a:t>
            </a:r>
            <a:endParaRPr lang="en-US" sz="2400" dirty="0" smtClean="0">
              <a:latin typeface="Calibri" panose="020F0502020204030204" pitchFamily="34" charset="0"/>
            </a:endParaRPr>
          </a:p>
          <a:p>
            <a:endParaRPr lang="en-US" sz="2400" dirty="0">
              <a:latin typeface="Calibri" panose="020F0502020204030204" pitchFamily="34" charset="0"/>
            </a:endParaRPr>
          </a:p>
          <a:p>
            <a:r>
              <a:rPr lang="en-GB" sz="2400" dirty="0" smtClean="0">
                <a:latin typeface="Calibri" panose="020F0502020204030204" pitchFamily="34" charset="0"/>
              </a:rPr>
              <a:t>The </a:t>
            </a:r>
            <a:r>
              <a:rPr lang="en-GB" sz="2400" dirty="0">
                <a:latin typeface="Calibri" panose="020F0502020204030204" pitchFamily="34" charset="0"/>
              </a:rPr>
              <a:t>involvement of students in the performance of various </a:t>
            </a:r>
            <a:r>
              <a:rPr lang="lv-LV" sz="2400" dirty="0" smtClean="0">
                <a:latin typeface="Calibri" panose="020F0502020204030204" pitchFamily="34" charset="0"/>
              </a:rPr>
              <a:t>levels of research adressing real problems related to rational use and recovery of raw materials </a:t>
            </a:r>
            <a:r>
              <a:rPr lang="en-GB" sz="2400" dirty="0" smtClean="0">
                <a:latin typeface="Calibri" panose="020F0502020204030204" pitchFamily="34" charset="0"/>
              </a:rPr>
              <a:t>, covering </a:t>
            </a:r>
            <a:r>
              <a:rPr lang="en-GB" sz="2400" dirty="0">
                <a:latin typeface="Calibri" panose="020F0502020204030204" pitchFamily="34" charset="0"/>
              </a:rPr>
              <a:t>the requirements of different levels of qualifications (Bachelor, </a:t>
            </a:r>
            <a:r>
              <a:rPr lang="en-GB" sz="2400" dirty="0" smtClean="0">
                <a:latin typeface="Calibri" panose="020F0502020204030204" pitchFamily="34" charset="0"/>
              </a:rPr>
              <a:t>Masters</a:t>
            </a:r>
            <a:r>
              <a:rPr lang="lv-LV" sz="2400" dirty="0" smtClean="0">
                <a:latin typeface="Calibri" panose="020F0502020204030204" pitchFamily="34" charset="0"/>
              </a:rPr>
              <a:t> and </a:t>
            </a:r>
            <a:r>
              <a:rPr lang="en-GB" sz="2400" dirty="0" smtClean="0">
                <a:latin typeface="Calibri" panose="020F0502020204030204" pitchFamily="34" charset="0"/>
              </a:rPr>
              <a:t>Doctor</a:t>
            </a:r>
            <a:r>
              <a:rPr lang="lv-LV" sz="2400" dirty="0" smtClean="0">
                <a:latin typeface="Calibri" panose="020F0502020204030204" pitchFamily="34" charset="0"/>
              </a:rPr>
              <a:t>al </a:t>
            </a:r>
            <a:r>
              <a:rPr lang="en-GB" sz="2400" dirty="0" smtClean="0">
                <a:latin typeface="Calibri" panose="020F0502020204030204" pitchFamily="34" charset="0"/>
              </a:rPr>
              <a:t>) </a:t>
            </a:r>
            <a:endParaRPr lang="lv-LV" sz="2400" dirty="0">
              <a:latin typeface="Calibri" panose="020F0502020204030204" pitchFamily="34" charset="0"/>
            </a:endParaRPr>
          </a:p>
          <a:p>
            <a:endParaRPr lang="lv-LV" sz="2400" dirty="0">
              <a:latin typeface="Calibri" panose="020F0502020204030204" pitchFamily="34" charset="0"/>
            </a:endParaRPr>
          </a:p>
          <a:p>
            <a:r>
              <a:rPr lang="en-GB" sz="2400" dirty="0" err="1" smtClean="0">
                <a:latin typeface="Calibri" panose="020F0502020204030204" pitchFamily="34" charset="0"/>
              </a:rPr>
              <a:t>Cooperat</a:t>
            </a:r>
            <a:r>
              <a:rPr lang="lv-LV" sz="2400" dirty="0" smtClean="0">
                <a:latin typeface="Calibri" panose="020F0502020204030204" pitchFamily="34" charset="0"/>
              </a:rPr>
              <a:t>ion </a:t>
            </a:r>
            <a:r>
              <a:rPr lang="en-GB" sz="2400" dirty="0" smtClean="0">
                <a:latin typeface="Calibri" panose="020F0502020204030204" pitchFamily="34" charset="0"/>
              </a:rPr>
              <a:t> </a:t>
            </a:r>
            <a:r>
              <a:rPr lang="en-GB" sz="2400" dirty="0">
                <a:latin typeface="Calibri" panose="020F0502020204030204" pitchFamily="34" charset="0"/>
              </a:rPr>
              <a:t>with producers with common challenges in the area of resource recover</a:t>
            </a:r>
          </a:p>
          <a:p>
            <a:endParaRPr lang="en-US" sz="2400" dirty="0">
              <a:latin typeface="Calibri" panose="020F0502020204030204" pitchFamily="34" charset="0"/>
            </a:endParaRPr>
          </a:p>
          <a:p>
            <a:endParaRPr lang="en-US" dirty="0" smtClean="0"/>
          </a:p>
          <a:p>
            <a:endParaRPr lang="en-US" dirty="0"/>
          </a:p>
          <a:p>
            <a:endParaRPr lang="en-US" dirty="0" smtClean="0"/>
          </a:p>
          <a:p>
            <a:endParaRPr lang="en-US" dirty="0"/>
          </a:p>
          <a:p>
            <a:endParaRPr lang="en-US" dirty="0" smtClean="0"/>
          </a:p>
          <a:p>
            <a:r>
              <a:rPr lang="en-US" dirty="0" smtClean="0"/>
              <a:t>(</a:t>
            </a:r>
            <a:endParaRPr lang="en-GB" dirty="0"/>
          </a:p>
        </p:txBody>
      </p:sp>
    </p:spTree>
    <p:extLst>
      <p:ext uri="{BB962C8B-B14F-4D97-AF65-F5344CB8AC3E}">
        <p14:creationId xmlns:p14="http://schemas.microsoft.com/office/powerpoint/2010/main" val="20723568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914400" y="2147008"/>
            <a:ext cx="10363200" cy="2696596"/>
          </a:xfrm>
        </p:spPr>
        <p:txBody>
          <a:bodyPr/>
          <a:lstStyle/>
          <a:p>
            <a:r>
              <a:rPr lang="lv-LV" sz="2800" b="0" smtClean="0">
                <a:latin typeface="Calibri" panose="020F0502020204030204" pitchFamily="34" charset="0"/>
                <a:cs typeface="Calibri" panose="020F0502020204030204" pitchFamily="34" charset="0"/>
              </a:rPr>
              <a:t>Paldies !</a:t>
            </a:r>
            <a:endParaRPr lang="en-GB" sz="2800"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4294967295"/>
          </p:nvPr>
        </p:nvSpPr>
        <p:spPr>
          <a:xfrm>
            <a:off x="0" y="6272213"/>
            <a:ext cx="3295650" cy="365125"/>
          </a:xfrm>
        </p:spPr>
        <p:txBody>
          <a:bodyPr/>
          <a:lstStyle/>
          <a:p>
            <a:r>
              <a:rPr lang="lv-LV" smtClean="0"/>
              <a:t>Riga Technical University</a:t>
            </a:r>
            <a:endParaRPr lang="en-US" dirty="0"/>
          </a:p>
        </p:txBody>
      </p:sp>
      <p:sp>
        <p:nvSpPr>
          <p:cNvPr id="2" name="Rectangle 1"/>
          <p:cNvSpPr/>
          <p:nvPr/>
        </p:nvSpPr>
        <p:spPr>
          <a:xfrm>
            <a:off x="2846203" y="2153188"/>
            <a:ext cx="5472460" cy="70788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smtClean="0">
                <a:ln>
                  <a:noFill/>
                </a:ln>
                <a:solidFill>
                  <a:srgbClr val="1F497D"/>
                </a:solidFill>
                <a:effectLst/>
                <a:uLnTx/>
                <a:uFillTx/>
                <a:latin typeface="Calibri"/>
              </a:rPr>
              <a:t>Thank You For Attention! </a:t>
            </a:r>
            <a:endParaRPr kumimoji="0" lang="en-GB" sz="1800" b="0" i="0" u="none" strike="noStrike" kern="0" cap="none" spc="0" normalizeH="0" baseline="0" noProof="0" dirty="0" smtClean="0">
              <a:ln>
                <a:noFill/>
              </a:ln>
              <a:solidFill>
                <a:sysClr val="windowText" lastClr="000000"/>
              </a:solidFill>
              <a:effectLst/>
              <a:uLnTx/>
              <a:uFillTx/>
            </a:endParaRPr>
          </a:p>
        </p:txBody>
      </p:sp>
      <p:sp>
        <p:nvSpPr>
          <p:cNvPr id="6" name="Teksta vietturis 19">
            <a:extLst>
              <a:ext uri="{FF2B5EF4-FFF2-40B4-BE49-F238E27FC236}">
                <a16:creationId xmlns:a16="http://schemas.microsoft.com/office/drawing/2014/main" id="{C0FAEEC1-045B-4E59-90B7-B4C7C7F64EB4}"/>
              </a:ext>
            </a:extLst>
          </p:cNvPr>
          <p:cNvSpPr txBox="1">
            <a:spLocks/>
          </p:cNvSpPr>
          <p:nvPr/>
        </p:nvSpPr>
        <p:spPr>
          <a:xfrm>
            <a:off x="1115616" y="3175994"/>
            <a:ext cx="3888432" cy="1008112"/>
          </a:xfrm>
          <a:prstGeom prst="rect">
            <a:avLst/>
          </a:prstGeom>
        </p:spPr>
        <p:txBody>
          <a:bodyPr vert="horz" lIns="91440" tIns="45720" rIns="91440" bIns="45720" rtlCol="0" anchor="ctr">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lv-LV" sz="2400" i="1" dirty="0" smtClean="0"/>
              <a:t>Dr.chem</a:t>
            </a:r>
            <a:r>
              <a:rPr lang="lv-LV" sz="2400" i="1" dirty="0"/>
              <a:t>. </a:t>
            </a:r>
            <a:r>
              <a:rPr lang="lv-LV" sz="2400" i="1" dirty="0" smtClean="0"/>
              <a:t>Daina Kalnina</a:t>
            </a:r>
            <a:endParaRPr lang="lv-LV" sz="2400" b="1" dirty="0"/>
          </a:p>
          <a:p>
            <a:pPr marL="0" indent="0">
              <a:buNone/>
            </a:pPr>
            <a:r>
              <a:rPr lang="lv-LV" sz="2400" dirty="0" smtClean="0"/>
              <a:t>Riga Technical University</a:t>
            </a:r>
            <a:endParaRPr lang="lv-LV" sz="2400" dirty="0"/>
          </a:p>
          <a:p>
            <a:pPr marL="0" indent="0">
              <a:buNone/>
            </a:pPr>
            <a:r>
              <a:rPr lang="lv-LV" sz="2400" dirty="0" smtClean="0">
                <a:hlinkClick r:id="rId2"/>
              </a:rPr>
              <a:t>Daina.Kalnina</a:t>
            </a:r>
            <a:r>
              <a:rPr lang="en-US" sz="2400" dirty="0" smtClean="0">
                <a:hlinkClick r:id="rId2"/>
              </a:rPr>
              <a:t>@</a:t>
            </a:r>
            <a:r>
              <a:rPr lang="lv-LV" sz="2400" dirty="0" smtClean="0">
                <a:hlinkClick r:id="rId2"/>
              </a:rPr>
              <a:t>rtu</a:t>
            </a:r>
            <a:r>
              <a:rPr lang="en-US" sz="2400" dirty="0" smtClean="0">
                <a:hlinkClick r:id="rId2"/>
              </a:rPr>
              <a:t>.lv</a:t>
            </a:r>
            <a:endParaRPr lang="lv-LV" sz="2400" dirty="0" smtClean="0"/>
          </a:p>
          <a:p>
            <a:pPr marL="0" indent="0">
              <a:buNone/>
            </a:pPr>
            <a:r>
              <a:rPr lang="en-GB" sz="2400" dirty="0"/>
              <a:t/>
            </a:r>
            <a:br>
              <a:rPr lang="en-GB" sz="2400" dirty="0"/>
            </a:br>
            <a:r>
              <a:rPr lang="lv-LV" sz="2400" dirty="0">
                <a:latin typeface="Calibri" panose="020F0502020204030204" pitchFamily="34" charset="0"/>
                <a:cs typeface="Calibri" panose="020F0502020204030204" pitchFamily="34" charset="0"/>
              </a:rPr>
              <a:t>www.</a:t>
            </a:r>
            <a:r>
              <a:rPr lang="en-US" sz="2400" dirty="0">
                <a:latin typeface="Calibri" panose="020F0502020204030204" pitchFamily="34" charset="0"/>
                <a:cs typeface="Calibri" panose="020F0502020204030204" pitchFamily="34" charset="0"/>
              </a:rPr>
              <a:t>rtu.lv</a:t>
            </a:r>
            <a:r>
              <a:rPr lang="lv-LV" sz="2400" dirty="0">
                <a:latin typeface="Calibri" panose="020F0502020204030204" pitchFamily="34" charset="0"/>
                <a:cs typeface="Calibri" panose="020F0502020204030204" pitchFamily="34" charset="0"/>
              </a:rPr>
              <a:t> </a:t>
            </a:r>
            <a:endParaRPr lang="en-US" sz="2400" dirty="0"/>
          </a:p>
        </p:txBody>
      </p:sp>
    </p:spTree>
    <p:extLst>
      <p:ext uri="{BB962C8B-B14F-4D97-AF65-F5344CB8AC3E}">
        <p14:creationId xmlns:p14="http://schemas.microsoft.com/office/powerpoint/2010/main" val="38627287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453932"/>
            <a:ext cx="10972800" cy="4284716"/>
          </a:xfrm>
        </p:spPr>
        <p:txBody>
          <a:bodyPr>
            <a:normAutofit/>
          </a:bodyPr>
          <a:lstStyle/>
          <a:p>
            <a:r>
              <a:rPr lang="lv-LV" sz="2500" dirty="0" err="1" smtClean="0">
                <a:latin typeface="Calibri" panose="020F0502020204030204" pitchFamily="34" charset="0"/>
              </a:rPr>
              <a:t>Faculty</a:t>
            </a:r>
            <a:r>
              <a:rPr lang="lv-LV" sz="2500" dirty="0" smtClean="0">
                <a:latin typeface="Calibri" panose="020F0502020204030204" pitchFamily="34" charset="0"/>
              </a:rPr>
              <a:t> </a:t>
            </a:r>
            <a:r>
              <a:rPr lang="lv-LV" sz="2500" dirty="0" err="1" smtClean="0">
                <a:latin typeface="Calibri" panose="020F0502020204030204" pitchFamily="34" charset="0"/>
              </a:rPr>
              <a:t>of</a:t>
            </a:r>
            <a:r>
              <a:rPr lang="lv-LV" sz="2500" dirty="0" smtClean="0">
                <a:latin typeface="Calibri" panose="020F0502020204030204" pitchFamily="34" charset="0"/>
              </a:rPr>
              <a:t> </a:t>
            </a:r>
            <a:r>
              <a:rPr lang="lv-LV" sz="2500" dirty="0" err="1" smtClean="0">
                <a:latin typeface="Calibri" panose="020F0502020204030204" pitchFamily="34" charset="0"/>
              </a:rPr>
              <a:t>Architecture</a:t>
            </a:r>
            <a:endParaRPr lang="lv-LV" sz="2500" dirty="0" smtClean="0">
              <a:latin typeface="Calibri" panose="020F0502020204030204" pitchFamily="34" charset="0"/>
            </a:endParaRPr>
          </a:p>
          <a:p>
            <a:r>
              <a:rPr lang="lv-LV" sz="2500" dirty="0" err="1">
                <a:latin typeface="Calibri" panose="020F0502020204030204" pitchFamily="34" charset="0"/>
              </a:rPr>
              <a:t>Faculty</a:t>
            </a:r>
            <a:r>
              <a:rPr lang="lv-LV" sz="2500" dirty="0">
                <a:latin typeface="Calibri" panose="020F0502020204030204" pitchFamily="34" charset="0"/>
              </a:rPr>
              <a:t> </a:t>
            </a:r>
            <a:r>
              <a:rPr lang="lv-LV" sz="2500" dirty="0" err="1">
                <a:latin typeface="Calibri" panose="020F0502020204030204" pitchFamily="34" charset="0"/>
              </a:rPr>
              <a:t>of</a:t>
            </a:r>
            <a:r>
              <a:rPr lang="lv-LV" sz="2500" dirty="0">
                <a:latin typeface="Calibri" panose="020F0502020204030204" pitchFamily="34" charset="0"/>
              </a:rPr>
              <a:t> </a:t>
            </a:r>
            <a:r>
              <a:rPr lang="lv-LV" sz="2500" dirty="0" err="1">
                <a:latin typeface="Calibri" panose="020F0502020204030204" pitchFamily="34" charset="0"/>
              </a:rPr>
              <a:t>Civil</a:t>
            </a:r>
            <a:r>
              <a:rPr lang="lv-LV" sz="2500" dirty="0">
                <a:latin typeface="Calibri" panose="020F0502020204030204" pitchFamily="34" charset="0"/>
              </a:rPr>
              <a:t> </a:t>
            </a:r>
            <a:r>
              <a:rPr lang="lv-LV" sz="2500" dirty="0" smtClean="0">
                <a:latin typeface="Calibri" panose="020F0502020204030204" pitchFamily="34" charset="0"/>
              </a:rPr>
              <a:t>Engineering</a:t>
            </a:r>
          </a:p>
          <a:p>
            <a:r>
              <a:rPr lang="en-US" sz="2500" dirty="0">
                <a:latin typeface="Calibri" panose="020F0502020204030204" pitchFamily="34" charset="0"/>
              </a:rPr>
              <a:t>Faculty of Computer Science and Information </a:t>
            </a:r>
            <a:r>
              <a:rPr lang="en-US" sz="2500" dirty="0" smtClean="0">
                <a:latin typeface="Calibri" panose="020F0502020204030204" pitchFamily="34" charset="0"/>
              </a:rPr>
              <a:t>Technology</a:t>
            </a:r>
            <a:endParaRPr lang="lv-LV" sz="2500" dirty="0" smtClean="0">
              <a:latin typeface="Calibri" panose="020F0502020204030204" pitchFamily="34" charset="0"/>
            </a:endParaRPr>
          </a:p>
          <a:p>
            <a:r>
              <a:rPr lang="en-US" sz="2500" dirty="0">
                <a:latin typeface="Calibri" panose="020F0502020204030204" pitchFamily="34" charset="0"/>
              </a:rPr>
              <a:t>Faculty of E-Learning Technologies and Humanities</a:t>
            </a:r>
          </a:p>
          <a:p>
            <a:r>
              <a:rPr lang="en-US" sz="2500" dirty="0">
                <a:latin typeface="Calibri" panose="020F0502020204030204" pitchFamily="34" charset="0"/>
              </a:rPr>
              <a:t>Faculty of Electronics and </a:t>
            </a:r>
            <a:r>
              <a:rPr lang="en-US" sz="2500" dirty="0" smtClean="0">
                <a:latin typeface="Calibri" panose="020F0502020204030204" pitchFamily="34" charset="0"/>
              </a:rPr>
              <a:t>Telecommunications</a:t>
            </a:r>
            <a:endParaRPr lang="lv-LV" sz="2500" dirty="0" smtClean="0">
              <a:latin typeface="Calibri" panose="020F0502020204030204" pitchFamily="34" charset="0"/>
            </a:endParaRPr>
          </a:p>
          <a:p>
            <a:r>
              <a:rPr lang="en-US" sz="2500" dirty="0">
                <a:latin typeface="Calibri" panose="020F0502020204030204" pitchFamily="34" charset="0"/>
              </a:rPr>
              <a:t>Faculty of Power and Electrical Engineering</a:t>
            </a:r>
          </a:p>
          <a:p>
            <a:r>
              <a:rPr lang="en-US" sz="2500" dirty="0">
                <a:latin typeface="Calibri" panose="020F0502020204030204" pitchFamily="34" charset="0"/>
              </a:rPr>
              <a:t>Faculty of Engineering Economics and </a:t>
            </a:r>
            <a:r>
              <a:rPr lang="en-US" sz="2500" dirty="0" smtClean="0">
                <a:latin typeface="Calibri" panose="020F0502020204030204" pitchFamily="34" charset="0"/>
              </a:rPr>
              <a:t>Management</a:t>
            </a:r>
            <a:endParaRPr lang="lv-LV" sz="2500" dirty="0" smtClean="0">
              <a:latin typeface="Calibri" panose="020F0502020204030204" pitchFamily="34" charset="0"/>
            </a:endParaRPr>
          </a:p>
          <a:p>
            <a:r>
              <a:rPr lang="en-US" sz="2500" dirty="0">
                <a:latin typeface="Calibri" panose="020F0502020204030204" pitchFamily="34" charset="0"/>
              </a:rPr>
              <a:t>Faculty of Mechanical Engineering, Transport and </a:t>
            </a:r>
            <a:r>
              <a:rPr lang="en-US" sz="2500" dirty="0" smtClean="0">
                <a:latin typeface="Calibri" panose="020F0502020204030204" pitchFamily="34" charset="0"/>
              </a:rPr>
              <a:t>Aeronautics</a:t>
            </a:r>
            <a:endParaRPr lang="lv-LV" sz="2500" dirty="0" smtClean="0">
              <a:latin typeface="Calibri" panose="020F0502020204030204" pitchFamily="34" charset="0"/>
            </a:endParaRPr>
          </a:p>
          <a:p>
            <a:r>
              <a:rPr lang="en-US" sz="2500" dirty="0">
                <a:latin typeface="Calibri" panose="020F0502020204030204" pitchFamily="34" charset="0"/>
              </a:rPr>
              <a:t>Faculty of Materials Science and Applied Chemistry</a:t>
            </a:r>
          </a:p>
          <a:p>
            <a:pPr marL="0" indent="0">
              <a:buNone/>
            </a:pPr>
            <a:endParaRPr lang="en-US" b="1" dirty="0"/>
          </a:p>
          <a:p>
            <a:endParaRPr lang="lv-LV" dirty="0"/>
          </a:p>
        </p:txBody>
      </p:sp>
      <p:sp>
        <p:nvSpPr>
          <p:cNvPr id="3" name="Title 2"/>
          <p:cNvSpPr>
            <a:spLocks noGrp="1"/>
          </p:cNvSpPr>
          <p:nvPr>
            <p:ph type="title"/>
          </p:nvPr>
        </p:nvSpPr>
        <p:spPr/>
        <p:txBody>
          <a:bodyPr/>
          <a:lstStyle/>
          <a:p>
            <a:r>
              <a:rPr lang="lv-LV" sz="3200" b="0" dirty="0" smtClean="0">
                <a:latin typeface="Calibri" panose="020F0502020204030204" pitchFamily="34" charset="0"/>
              </a:rPr>
              <a:t>9 </a:t>
            </a:r>
            <a:r>
              <a:rPr lang="lv-LV" sz="3200" b="0" dirty="0" err="1" smtClean="0">
                <a:latin typeface="Calibri" panose="020F0502020204030204" pitchFamily="34" charset="0"/>
              </a:rPr>
              <a:t>faculties</a:t>
            </a:r>
            <a:endParaRPr lang="lv-LV" sz="3200" b="0" dirty="0">
              <a:latin typeface="Calibri" panose="020F0502020204030204" pitchFamily="34" charset="0"/>
            </a:endParaRPr>
          </a:p>
        </p:txBody>
      </p:sp>
      <p:sp>
        <p:nvSpPr>
          <p:cNvPr id="4" name="Slide Number Placeholder 3"/>
          <p:cNvSpPr>
            <a:spLocks noGrp="1"/>
          </p:cNvSpPr>
          <p:nvPr>
            <p:ph type="sldNum" sz="quarter" idx="4"/>
          </p:nvPr>
        </p:nvSpPr>
        <p:spPr/>
        <p:txBody>
          <a:bodyPr/>
          <a:lstStyle/>
          <a:p>
            <a:r>
              <a:rPr lang="lv-LV" smtClean="0"/>
              <a:t>Riga Technical University</a:t>
            </a:r>
            <a:endParaRPr lang="en-US" dirty="0"/>
          </a:p>
        </p:txBody>
      </p:sp>
    </p:spTree>
    <p:extLst>
      <p:ext uri="{BB962C8B-B14F-4D97-AF65-F5344CB8AC3E}">
        <p14:creationId xmlns:p14="http://schemas.microsoft.com/office/powerpoint/2010/main" val="244479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r>
              <a:rPr lang="lv-LV" smtClean="0"/>
              <a:t>Riga Technical University</a:t>
            </a:r>
            <a:endParaRPr lang="en-US" dirty="0"/>
          </a:p>
        </p:txBody>
      </p:sp>
      <p:sp>
        <p:nvSpPr>
          <p:cNvPr id="9" name="Text Placeholder 8"/>
          <p:cNvSpPr>
            <a:spLocks noGrp="1"/>
          </p:cNvSpPr>
          <p:nvPr>
            <p:ph type="body" sz="quarter" idx="11"/>
          </p:nvPr>
        </p:nvSpPr>
        <p:spPr>
          <a:xfrm>
            <a:off x="897509" y="399580"/>
            <a:ext cx="4569968" cy="844924"/>
          </a:xfrm>
        </p:spPr>
        <p:txBody>
          <a:bodyPr>
            <a:normAutofit fontScale="70000" lnSpcReduction="20000"/>
          </a:bodyPr>
          <a:lstStyle/>
          <a:p>
            <a:r>
              <a:rPr lang="lv-LV" sz="3600" b="0" dirty="0">
                <a:latin typeface="Calibri" panose="020F0502020204030204" pitchFamily="34" charset="0"/>
                <a:cs typeface="Calibri" panose="020F0502020204030204" pitchFamily="34" charset="0"/>
              </a:rPr>
              <a:t>Facts &amp; Figures </a:t>
            </a:r>
            <a:r>
              <a:rPr lang="lv-LV" sz="3600" b="0" dirty="0" smtClean="0">
                <a:latin typeface="Calibri" panose="020F0502020204030204" pitchFamily="34" charset="0"/>
                <a:cs typeface="Calibri" panose="020F0502020204030204" pitchFamily="34" charset="0"/>
              </a:rPr>
              <a:t>and research </a:t>
            </a:r>
          </a:p>
          <a:p>
            <a:r>
              <a:rPr lang="lv-LV" sz="3600" b="0" dirty="0" smtClean="0">
                <a:latin typeface="Calibri" panose="020F0502020204030204" pitchFamily="34" charset="0"/>
                <a:cs typeface="Calibri" panose="020F0502020204030204" pitchFamily="34" charset="0"/>
              </a:rPr>
              <a:t>capacity in related areas</a:t>
            </a:r>
            <a:endParaRPr lang="en-GB" sz="3600" b="0" dirty="0">
              <a:latin typeface="Calibri" panose="020F0502020204030204" pitchFamily="34" charset="0"/>
              <a:cs typeface="Calibri" panose="020F0502020204030204" pitchFamily="34" charset="0"/>
            </a:endParaRPr>
          </a:p>
        </p:txBody>
      </p:sp>
      <p:pic>
        <p:nvPicPr>
          <p:cNvPr id="15" name="Picture 14"/>
          <p:cNvPicPr>
            <a:picLocks noChangeAspect="1"/>
          </p:cNvPicPr>
          <p:nvPr/>
        </p:nvPicPr>
        <p:blipFill>
          <a:blip r:embed="rId2"/>
          <a:stretch>
            <a:fillRect/>
          </a:stretch>
        </p:blipFill>
        <p:spPr>
          <a:xfrm>
            <a:off x="6952343" y="170330"/>
            <a:ext cx="4673600" cy="2108413"/>
          </a:xfrm>
          <a:prstGeom prst="rect">
            <a:avLst/>
          </a:prstGeom>
        </p:spPr>
      </p:pic>
      <p:sp>
        <p:nvSpPr>
          <p:cNvPr id="16" name="Rectangle 15"/>
          <p:cNvSpPr/>
          <p:nvPr/>
        </p:nvSpPr>
        <p:spPr>
          <a:xfrm>
            <a:off x="7848219" y="2357340"/>
            <a:ext cx="3241291" cy="307777"/>
          </a:xfrm>
          <a:prstGeom prst="rect">
            <a:avLst/>
          </a:prstGeom>
        </p:spPr>
        <p:txBody>
          <a:bodyPr wrap="square">
            <a:spAutoFit/>
          </a:bodyPr>
          <a:lstStyle/>
          <a:p>
            <a:pPr algn="just"/>
            <a:r>
              <a:rPr lang="en-US" sz="1400" dirty="0" smtClean="0">
                <a:solidFill>
                  <a:srgbClr val="005551"/>
                </a:solidFill>
                <a:latin typeface="Calibri" panose="020F0502020204030204" pitchFamily="34" charset="0"/>
                <a:cs typeface="Calibri" panose="020F0502020204030204" pitchFamily="34" charset="0"/>
              </a:rPr>
              <a:t>RTU graduates at grand graduation</a:t>
            </a:r>
            <a:endParaRPr lang="en-US" sz="1400" i="0" dirty="0">
              <a:solidFill>
                <a:srgbClr val="005551"/>
              </a:solidFill>
              <a:effectLst/>
              <a:latin typeface="Calibri" panose="020F0502020204030204" pitchFamily="34" charset="0"/>
              <a:cs typeface="Calibri" panose="020F0502020204030204" pitchFamily="34" charset="0"/>
            </a:endParaRPr>
          </a:p>
        </p:txBody>
      </p:sp>
      <p:graphicFrame>
        <p:nvGraphicFramePr>
          <p:cNvPr id="8" name="Content Placeholder 5"/>
          <p:cNvGraphicFramePr>
            <a:graphicFrameLocks/>
          </p:cNvGraphicFramePr>
          <p:nvPr>
            <p:extLst>
              <p:ext uri="{D42A27DB-BD31-4B8C-83A1-F6EECF244321}">
                <p14:modId xmlns:p14="http://schemas.microsoft.com/office/powerpoint/2010/main" val="2378931278"/>
              </p:ext>
            </p:extLst>
          </p:nvPr>
        </p:nvGraphicFramePr>
        <p:xfrm>
          <a:off x="6914616" y="2966585"/>
          <a:ext cx="4468905" cy="1323975"/>
        </p:xfrm>
        <a:graphic>
          <a:graphicData uri="http://schemas.openxmlformats.org/drawingml/2006/table">
            <a:tbl>
              <a:tblPr/>
              <a:tblGrid>
                <a:gridCol w="3154521">
                  <a:extLst>
                    <a:ext uri="{9D8B030D-6E8A-4147-A177-3AD203B41FA5}">
                      <a16:colId xmlns:a16="http://schemas.microsoft.com/office/drawing/2014/main" val="815275201"/>
                    </a:ext>
                  </a:extLst>
                </a:gridCol>
                <a:gridCol w="1314384">
                  <a:extLst>
                    <a:ext uri="{9D8B030D-6E8A-4147-A177-3AD203B41FA5}">
                      <a16:colId xmlns:a16="http://schemas.microsoft.com/office/drawing/2014/main" val="3680255414"/>
                    </a:ext>
                  </a:extLst>
                </a:gridCol>
              </a:tblGrid>
              <a:tr h="257175">
                <a:tc>
                  <a:txBody>
                    <a:bodyPr/>
                    <a:lstStyle/>
                    <a:p>
                      <a:pPr algn="l" fontAlgn="ctr"/>
                      <a:r>
                        <a:rPr lang="en-GB" sz="1500" b="1" i="0" u="none" strike="noStrike">
                          <a:solidFill>
                            <a:srgbClr val="44546A"/>
                          </a:solidFill>
                          <a:effectLst/>
                          <a:latin typeface="Calibri" panose="020F0502020204030204" pitchFamily="34" charset="0"/>
                        </a:rPr>
                        <a:t>Research staff</a:t>
                      </a:r>
                    </a:p>
                  </a:txBody>
                  <a:tcPr marL="85725" marR="9525" marT="9525" marB="0" anchor="ctr">
                    <a:lnL>
                      <a:noFill/>
                    </a:lnL>
                    <a:lnR>
                      <a:noFill/>
                    </a:lnR>
                    <a:lnT>
                      <a:noFill/>
                    </a:lnT>
                    <a:lnB w="19050" cap="flat" cmpd="sng" algn="ctr">
                      <a:solidFill>
                        <a:srgbClr val="5B9BD5"/>
                      </a:solidFill>
                      <a:prstDash val="solid"/>
                      <a:round/>
                      <a:headEnd type="none" w="med" len="med"/>
                      <a:tailEnd type="none" w="med" len="med"/>
                    </a:lnB>
                    <a:solidFill>
                      <a:srgbClr val="FFFFFF"/>
                    </a:solidFill>
                  </a:tcPr>
                </a:tc>
                <a:tc>
                  <a:txBody>
                    <a:bodyPr/>
                    <a:lstStyle/>
                    <a:p>
                      <a:pPr algn="l" fontAlgn="ctr"/>
                      <a:r>
                        <a:rPr lang="en-GB" sz="1500" b="1" i="0" u="none" strike="noStrike">
                          <a:solidFill>
                            <a:srgbClr val="44546A"/>
                          </a:solidFill>
                          <a:effectLst/>
                          <a:latin typeface="Calibri" panose="020F0502020204030204" pitchFamily="34" charset="0"/>
                        </a:rPr>
                        <a:t> </a:t>
                      </a:r>
                    </a:p>
                  </a:txBody>
                  <a:tcPr marL="85725" marR="9525" marT="9525" marB="0" anchor="ctr">
                    <a:lnL>
                      <a:noFill/>
                    </a:lnL>
                    <a:lnR>
                      <a:noFill/>
                    </a:lnR>
                    <a:lnT>
                      <a:noFill/>
                    </a:lnT>
                    <a:lnB w="19050" cap="flat" cmpd="sng" algn="ctr">
                      <a:solidFill>
                        <a:srgbClr val="5B9BD5"/>
                      </a:solidFill>
                      <a:prstDash val="solid"/>
                      <a:round/>
                      <a:headEnd type="none" w="med" len="med"/>
                      <a:tailEnd type="none" w="med" len="med"/>
                    </a:lnB>
                    <a:solidFill>
                      <a:srgbClr val="FFFFFF"/>
                    </a:solidFill>
                  </a:tcPr>
                </a:tc>
                <a:extLst>
                  <a:ext uri="{0D108BD9-81ED-4DB2-BD59-A6C34878D82A}">
                    <a16:rowId xmlns:a16="http://schemas.microsoft.com/office/drawing/2014/main" val="3464788136"/>
                  </a:ext>
                </a:extLst>
              </a:tr>
              <a:tr h="266700">
                <a:tc>
                  <a:txBody>
                    <a:bodyPr/>
                    <a:lstStyle/>
                    <a:p>
                      <a:pPr algn="l" fontAlgn="ctr"/>
                      <a:r>
                        <a:rPr lang="en-GB" sz="1500" b="1" i="0" u="none" strike="noStrike">
                          <a:solidFill>
                            <a:srgbClr val="44546A"/>
                          </a:solidFill>
                          <a:effectLst/>
                          <a:latin typeface="Calibri" panose="020F0502020204030204" pitchFamily="34" charset="0"/>
                        </a:rPr>
                        <a:t>Leading Researchers</a:t>
                      </a:r>
                    </a:p>
                  </a:txBody>
                  <a:tcPr marL="85725" marR="9525" marT="9525" marB="0" anchor="ctr">
                    <a:lnL>
                      <a:noFill/>
                    </a:lnL>
                    <a:lnR>
                      <a:noFill/>
                    </a:lnR>
                    <a:lnT w="19050" cap="flat" cmpd="sng" algn="ctr">
                      <a:solidFill>
                        <a:srgbClr val="5B9BD5"/>
                      </a:solidFill>
                      <a:prstDash val="solid"/>
                      <a:round/>
                      <a:headEnd type="none" w="med" len="med"/>
                      <a:tailEnd type="none" w="med" len="med"/>
                    </a:lnT>
                    <a:lnB w="19050" cap="flat" cmpd="sng" algn="ctr">
                      <a:solidFill>
                        <a:srgbClr val="5B9BD5"/>
                      </a:solidFill>
                      <a:prstDash val="solid"/>
                      <a:round/>
                      <a:headEnd type="none" w="med" len="med"/>
                      <a:tailEnd type="none" w="med" len="med"/>
                    </a:lnB>
                    <a:solidFill>
                      <a:srgbClr val="F4F4F4"/>
                    </a:solidFill>
                  </a:tcPr>
                </a:tc>
                <a:tc>
                  <a:txBody>
                    <a:bodyPr/>
                    <a:lstStyle/>
                    <a:p>
                      <a:pPr algn="l" fontAlgn="ctr"/>
                      <a:r>
                        <a:rPr lang="en-GB" sz="1500" b="1" i="0" u="none" strike="noStrike">
                          <a:solidFill>
                            <a:srgbClr val="44546A"/>
                          </a:solidFill>
                          <a:effectLst/>
                          <a:latin typeface="Calibri" panose="020F0502020204030204" pitchFamily="34" charset="0"/>
                        </a:rPr>
                        <a:t>225</a:t>
                      </a:r>
                    </a:p>
                  </a:txBody>
                  <a:tcPr marL="85725" marR="9525" marT="9525" marB="0" anchor="ctr">
                    <a:lnL>
                      <a:noFill/>
                    </a:lnL>
                    <a:lnR>
                      <a:noFill/>
                    </a:lnR>
                    <a:lnT w="19050" cap="flat" cmpd="sng" algn="ctr">
                      <a:solidFill>
                        <a:srgbClr val="5B9BD5"/>
                      </a:solidFill>
                      <a:prstDash val="solid"/>
                      <a:round/>
                      <a:headEnd type="none" w="med" len="med"/>
                      <a:tailEnd type="none" w="med" len="med"/>
                    </a:lnT>
                    <a:lnB w="19050" cap="flat" cmpd="sng" algn="ctr">
                      <a:solidFill>
                        <a:srgbClr val="5B9BD5"/>
                      </a:solidFill>
                      <a:prstDash val="solid"/>
                      <a:round/>
                      <a:headEnd type="none" w="med" len="med"/>
                      <a:tailEnd type="none" w="med" len="med"/>
                    </a:lnB>
                    <a:solidFill>
                      <a:srgbClr val="F4F4F4"/>
                    </a:solidFill>
                  </a:tcPr>
                </a:tc>
                <a:extLst>
                  <a:ext uri="{0D108BD9-81ED-4DB2-BD59-A6C34878D82A}">
                    <a16:rowId xmlns:a16="http://schemas.microsoft.com/office/drawing/2014/main" val="1121210785"/>
                  </a:ext>
                </a:extLst>
              </a:tr>
              <a:tr h="266700">
                <a:tc>
                  <a:txBody>
                    <a:bodyPr/>
                    <a:lstStyle/>
                    <a:p>
                      <a:pPr algn="l" fontAlgn="ctr"/>
                      <a:r>
                        <a:rPr lang="en-GB" sz="1500" b="1" i="0" u="none" strike="noStrike" dirty="0">
                          <a:solidFill>
                            <a:srgbClr val="44546A"/>
                          </a:solidFill>
                          <a:effectLst/>
                          <a:latin typeface="Calibri" panose="020F0502020204030204" pitchFamily="34" charset="0"/>
                        </a:rPr>
                        <a:t>Researchers</a:t>
                      </a:r>
                    </a:p>
                  </a:txBody>
                  <a:tcPr marL="85725" marR="9525" marT="9525" marB="0" anchor="ctr">
                    <a:lnL>
                      <a:noFill/>
                    </a:lnL>
                    <a:lnR>
                      <a:noFill/>
                    </a:lnR>
                    <a:lnT w="19050" cap="flat" cmpd="sng" algn="ctr">
                      <a:solidFill>
                        <a:srgbClr val="5B9BD5"/>
                      </a:solidFill>
                      <a:prstDash val="solid"/>
                      <a:round/>
                      <a:headEnd type="none" w="med" len="med"/>
                      <a:tailEnd type="none" w="med" len="med"/>
                    </a:lnT>
                    <a:lnB w="19050" cap="flat" cmpd="sng" algn="ctr">
                      <a:solidFill>
                        <a:srgbClr val="5B9BD5"/>
                      </a:solidFill>
                      <a:prstDash val="solid"/>
                      <a:round/>
                      <a:headEnd type="none" w="med" len="med"/>
                      <a:tailEnd type="none" w="med" len="med"/>
                    </a:lnB>
                    <a:solidFill>
                      <a:srgbClr val="FFFFFF"/>
                    </a:solidFill>
                  </a:tcPr>
                </a:tc>
                <a:tc>
                  <a:txBody>
                    <a:bodyPr/>
                    <a:lstStyle/>
                    <a:p>
                      <a:pPr algn="l" fontAlgn="ctr"/>
                      <a:r>
                        <a:rPr lang="en-GB" sz="1500" b="1" i="0" u="none" strike="noStrike">
                          <a:solidFill>
                            <a:srgbClr val="44546A"/>
                          </a:solidFill>
                          <a:effectLst/>
                          <a:latin typeface="Calibri" panose="020F0502020204030204" pitchFamily="34" charset="0"/>
                        </a:rPr>
                        <a:t>289</a:t>
                      </a:r>
                    </a:p>
                  </a:txBody>
                  <a:tcPr marL="85725" marR="9525" marT="9525" marB="0" anchor="ctr">
                    <a:lnL>
                      <a:noFill/>
                    </a:lnL>
                    <a:lnR>
                      <a:noFill/>
                    </a:lnR>
                    <a:lnT w="19050" cap="flat" cmpd="sng" algn="ctr">
                      <a:solidFill>
                        <a:srgbClr val="5B9BD5"/>
                      </a:solidFill>
                      <a:prstDash val="solid"/>
                      <a:round/>
                      <a:headEnd type="none" w="med" len="med"/>
                      <a:tailEnd type="none" w="med" len="med"/>
                    </a:lnT>
                    <a:lnB w="19050" cap="flat" cmpd="sng" algn="ctr">
                      <a:solidFill>
                        <a:srgbClr val="5B9BD5"/>
                      </a:solidFill>
                      <a:prstDash val="solid"/>
                      <a:round/>
                      <a:headEnd type="none" w="med" len="med"/>
                      <a:tailEnd type="none" w="med" len="med"/>
                    </a:lnB>
                    <a:solidFill>
                      <a:srgbClr val="FFFFFF"/>
                    </a:solidFill>
                  </a:tcPr>
                </a:tc>
                <a:extLst>
                  <a:ext uri="{0D108BD9-81ED-4DB2-BD59-A6C34878D82A}">
                    <a16:rowId xmlns:a16="http://schemas.microsoft.com/office/drawing/2014/main" val="938841197"/>
                  </a:ext>
                </a:extLst>
              </a:tr>
              <a:tr h="266700">
                <a:tc>
                  <a:txBody>
                    <a:bodyPr/>
                    <a:lstStyle/>
                    <a:p>
                      <a:pPr algn="l" fontAlgn="ctr"/>
                      <a:r>
                        <a:rPr lang="en-GB" sz="1500" b="1" i="0" u="none" strike="noStrike">
                          <a:solidFill>
                            <a:srgbClr val="44546A"/>
                          </a:solidFill>
                          <a:effectLst/>
                          <a:latin typeface="Calibri" panose="020F0502020204030204" pitchFamily="34" charset="0"/>
                        </a:rPr>
                        <a:t>Scientific Assistants</a:t>
                      </a:r>
                    </a:p>
                  </a:txBody>
                  <a:tcPr marL="85725" marR="9525" marT="9525" marB="0" anchor="ctr">
                    <a:lnL>
                      <a:noFill/>
                    </a:lnL>
                    <a:lnR>
                      <a:noFill/>
                    </a:lnR>
                    <a:lnT w="19050" cap="flat" cmpd="sng" algn="ctr">
                      <a:solidFill>
                        <a:srgbClr val="5B9BD5"/>
                      </a:solidFill>
                      <a:prstDash val="solid"/>
                      <a:round/>
                      <a:headEnd type="none" w="med" len="med"/>
                      <a:tailEnd type="none" w="med" len="med"/>
                    </a:lnT>
                    <a:lnB w="19050" cap="flat" cmpd="sng" algn="ctr">
                      <a:solidFill>
                        <a:srgbClr val="5B9BD5"/>
                      </a:solidFill>
                      <a:prstDash val="solid"/>
                      <a:round/>
                      <a:headEnd type="none" w="med" len="med"/>
                      <a:tailEnd type="none" w="med" len="med"/>
                    </a:lnB>
                    <a:solidFill>
                      <a:srgbClr val="F4F4F4"/>
                    </a:solidFill>
                  </a:tcPr>
                </a:tc>
                <a:tc>
                  <a:txBody>
                    <a:bodyPr/>
                    <a:lstStyle/>
                    <a:p>
                      <a:pPr algn="l" fontAlgn="ctr"/>
                      <a:r>
                        <a:rPr lang="en-GB" sz="1500" b="1" i="0" u="none" strike="noStrike">
                          <a:solidFill>
                            <a:srgbClr val="44546A"/>
                          </a:solidFill>
                          <a:effectLst/>
                          <a:latin typeface="Calibri" panose="020F0502020204030204" pitchFamily="34" charset="0"/>
                        </a:rPr>
                        <a:t>170</a:t>
                      </a:r>
                    </a:p>
                  </a:txBody>
                  <a:tcPr marL="85725" marR="9525" marT="9525" marB="0" anchor="ctr">
                    <a:lnL>
                      <a:noFill/>
                    </a:lnL>
                    <a:lnR>
                      <a:noFill/>
                    </a:lnR>
                    <a:lnT w="19050" cap="flat" cmpd="sng" algn="ctr">
                      <a:solidFill>
                        <a:srgbClr val="5B9BD5"/>
                      </a:solidFill>
                      <a:prstDash val="solid"/>
                      <a:round/>
                      <a:headEnd type="none" w="med" len="med"/>
                      <a:tailEnd type="none" w="med" len="med"/>
                    </a:lnT>
                    <a:lnB w="19050" cap="flat" cmpd="sng" algn="ctr">
                      <a:solidFill>
                        <a:srgbClr val="5B9BD5"/>
                      </a:solidFill>
                      <a:prstDash val="solid"/>
                      <a:round/>
                      <a:headEnd type="none" w="med" len="med"/>
                      <a:tailEnd type="none" w="med" len="med"/>
                    </a:lnB>
                    <a:solidFill>
                      <a:srgbClr val="F4F4F4"/>
                    </a:solidFill>
                  </a:tcPr>
                </a:tc>
                <a:extLst>
                  <a:ext uri="{0D108BD9-81ED-4DB2-BD59-A6C34878D82A}">
                    <a16:rowId xmlns:a16="http://schemas.microsoft.com/office/drawing/2014/main" val="4293585317"/>
                  </a:ext>
                </a:extLst>
              </a:tr>
              <a:tr h="266700">
                <a:tc>
                  <a:txBody>
                    <a:bodyPr/>
                    <a:lstStyle/>
                    <a:p>
                      <a:pPr algn="l" fontAlgn="ctr"/>
                      <a:r>
                        <a:rPr lang="en-GB" sz="1500" b="1" i="0" u="none" strike="noStrike" dirty="0">
                          <a:solidFill>
                            <a:srgbClr val="44546A"/>
                          </a:solidFill>
                          <a:effectLst/>
                          <a:latin typeface="Calibri" panose="020F0502020204030204" pitchFamily="34" charset="0"/>
                        </a:rPr>
                        <a:t>Total</a:t>
                      </a:r>
                    </a:p>
                  </a:txBody>
                  <a:tcPr marL="85725" marR="9525" marT="9525" marB="0" anchor="ctr">
                    <a:lnL>
                      <a:noFill/>
                    </a:lnL>
                    <a:lnR>
                      <a:noFill/>
                    </a:lnR>
                    <a:lnT w="19050" cap="flat" cmpd="sng" algn="ctr">
                      <a:solidFill>
                        <a:srgbClr val="5B9BD5"/>
                      </a:solidFill>
                      <a:prstDash val="solid"/>
                      <a:round/>
                      <a:headEnd type="none" w="med" len="med"/>
                      <a:tailEnd type="none" w="med" len="med"/>
                    </a:lnT>
                    <a:lnB w="19050" cap="flat" cmpd="sng" algn="ctr">
                      <a:solidFill>
                        <a:srgbClr val="5B9BD5"/>
                      </a:solidFill>
                      <a:prstDash val="solid"/>
                      <a:round/>
                      <a:headEnd type="none" w="med" len="med"/>
                      <a:tailEnd type="none" w="med" len="med"/>
                    </a:lnB>
                    <a:solidFill>
                      <a:srgbClr val="FFFFFF"/>
                    </a:solidFill>
                  </a:tcPr>
                </a:tc>
                <a:tc>
                  <a:txBody>
                    <a:bodyPr/>
                    <a:lstStyle/>
                    <a:p>
                      <a:pPr algn="l" fontAlgn="ctr"/>
                      <a:r>
                        <a:rPr lang="en-GB" sz="1500" b="1" i="0" u="none" strike="noStrike" dirty="0">
                          <a:solidFill>
                            <a:srgbClr val="44546A"/>
                          </a:solidFill>
                          <a:effectLst/>
                          <a:latin typeface="Calibri" panose="020F0502020204030204" pitchFamily="34" charset="0"/>
                        </a:rPr>
                        <a:t>684</a:t>
                      </a:r>
                    </a:p>
                  </a:txBody>
                  <a:tcPr marL="85725" marR="9525" marT="9525" marB="0" anchor="ctr">
                    <a:lnL>
                      <a:noFill/>
                    </a:lnL>
                    <a:lnR>
                      <a:noFill/>
                    </a:lnR>
                    <a:lnT w="19050" cap="flat" cmpd="sng" algn="ctr">
                      <a:solidFill>
                        <a:srgbClr val="5B9BD5"/>
                      </a:solidFill>
                      <a:prstDash val="solid"/>
                      <a:round/>
                      <a:headEnd type="none" w="med" len="med"/>
                      <a:tailEnd type="none" w="med" len="med"/>
                    </a:lnT>
                    <a:lnB w="19050" cap="flat" cmpd="sng" algn="ctr">
                      <a:solidFill>
                        <a:srgbClr val="5B9BD5"/>
                      </a:solidFill>
                      <a:prstDash val="solid"/>
                      <a:round/>
                      <a:headEnd type="none" w="med" len="med"/>
                      <a:tailEnd type="none" w="med" len="med"/>
                    </a:lnB>
                    <a:solidFill>
                      <a:srgbClr val="FFFFFF"/>
                    </a:solidFill>
                  </a:tcPr>
                </a:tc>
                <a:extLst>
                  <a:ext uri="{0D108BD9-81ED-4DB2-BD59-A6C34878D82A}">
                    <a16:rowId xmlns:a16="http://schemas.microsoft.com/office/drawing/2014/main" val="132455942"/>
                  </a:ext>
                </a:extLst>
              </a:tr>
            </a:tbl>
          </a:graphicData>
        </a:graphic>
      </p:graphicFrame>
      <p:graphicFrame>
        <p:nvGraphicFramePr>
          <p:cNvPr id="11" name="Content Placeholder 2"/>
          <p:cNvGraphicFramePr>
            <a:graphicFrameLocks/>
          </p:cNvGraphicFramePr>
          <p:nvPr>
            <p:extLst>
              <p:ext uri="{D42A27DB-BD31-4B8C-83A1-F6EECF244321}">
                <p14:modId xmlns:p14="http://schemas.microsoft.com/office/powerpoint/2010/main" val="1170038108"/>
              </p:ext>
            </p:extLst>
          </p:nvPr>
        </p:nvGraphicFramePr>
        <p:xfrm>
          <a:off x="6952343" y="4948768"/>
          <a:ext cx="4393453" cy="523875"/>
        </p:xfrm>
        <a:graphic>
          <a:graphicData uri="http://schemas.openxmlformats.org/drawingml/2006/table">
            <a:tbl>
              <a:tblPr/>
              <a:tblGrid>
                <a:gridCol w="3101261">
                  <a:extLst>
                    <a:ext uri="{9D8B030D-6E8A-4147-A177-3AD203B41FA5}">
                      <a16:colId xmlns:a16="http://schemas.microsoft.com/office/drawing/2014/main" val="2344622945"/>
                    </a:ext>
                  </a:extLst>
                </a:gridCol>
                <a:gridCol w="1292192">
                  <a:extLst>
                    <a:ext uri="{9D8B030D-6E8A-4147-A177-3AD203B41FA5}">
                      <a16:colId xmlns:a16="http://schemas.microsoft.com/office/drawing/2014/main" val="1288029006"/>
                    </a:ext>
                  </a:extLst>
                </a:gridCol>
              </a:tblGrid>
              <a:tr h="257175">
                <a:tc>
                  <a:txBody>
                    <a:bodyPr/>
                    <a:lstStyle/>
                    <a:p>
                      <a:pPr algn="l" fontAlgn="ctr"/>
                      <a:r>
                        <a:rPr lang="en-GB" sz="1500" b="1" i="0" u="none" strike="noStrike" dirty="0">
                          <a:solidFill>
                            <a:srgbClr val="44546A"/>
                          </a:solidFill>
                          <a:effectLst/>
                          <a:latin typeface="Calibri" panose="020F0502020204030204" pitchFamily="34" charset="0"/>
                        </a:rPr>
                        <a:t>Laboratories</a:t>
                      </a:r>
                    </a:p>
                  </a:txBody>
                  <a:tcPr marL="85725" marR="9525" marT="9525" marB="0" anchor="ctr">
                    <a:lnL>
                      <a:noFill/>
                    </a:lnL>
                    <a:lnR>
                      <a:noFill/>
                    </a:lnR>
                    <a:lnT>
                      <a:noFill/>
                    </a:lnT>
                    <a:lnB w="19050" cap="flat" cmpd="sng" algn="ctr">
                      <a:solidFill>
                        <a:srgbClr val="5B9BD5"/>
                      </a:solidFill>
                      <a:prstDash val="solid"/>
                      <a:round/>
                      <a:headEnd type="none" w="med" len="med"/>
                      <a:tailEnd type="none" w="med" len="med"/>
                    </a:lnB>
                    <a:solidFill>
                      <a:srgbClr val="FFFFFF"/>
                    </a:solidFill>
                  </a:tcPr>
                </a:tc>
                <a:tc>
                  <a:txBody>
                    <a:bodyPr/>
                    <a:lstStyle/>
                    <a:p>
                      <a:pPr algn="l" fontAlgn="ctr"/>
                      <a:r>
                        <a:rPr lang="en-GB" sz="1500" b="1" i="0" u="none" strike="noStrike">
                          <a:solidFill>
                            <a:srgbClr val="44546A"/>
                          </a:solidFill>
                          <a:effectLst/>
                          <a:latin typeface="Calibri" panose="020F0502020204030204" pitchFamily="34" charset="0"/>
                        </a:rPr>
                        <a:t>21</a:t>
                      </a:r>
                    </a:p>
                  </a:txBody>
                  <a:tcPr marL="85725" marR="9525" marT="9525" marB="0" anchor="ctr">
                    <a:lnL>
                      <a:noFill/>
                    </a:lnL>
                    <a:lnR>
                      <a:noFill/>
                    </a:lnR>
                    <a:lnT>
                      <a:noFill/>
                    </a:lnT>
                    <a:lnB w="19050" cap="flat" cmpd="sng" algn="ctr">
                      <a:solidFill>
                        <a:srgbClr val="5B9BD5"/>
                      </a:solidFill>
                      <a:prstDash val="solid"/>
                      <a:round/>
                      <a:headEnd type="none" w="med" len="med"/>
                      <a:tailEnd type="none" w="med" len="med"/>
                    </a:lnB>
                    <a:solidFill>
                      <a:srgbClr val="FFFFFF"/>
                    </a:solidFill>
                  </a:tcPr>
                </a:tc>
                <a:extLst>
                  <a:ext uri="{0D108BD9-81ED-4DB2-BD59-A6C34878D82A}">
                    <a16:rowId xmlns:a16="http://schemas.microsoft.com/office/drawing/2014/main" val="1406634400"/>
                  </a:ext>
                </a:extLst>
              </a:tr>
              <a:tr h="266700">
                <a:tc>
                  <a:txBody>
                    <a:bodyPr/>
                    <a:lstStyle/>
                    <a:p>
                      <a:pPr algn="l" fontAlgn="ctr"/>
                      <a:r>
                        <a:rPr lang="en-GB" sz="1500" b="1" i="0" u="none" strike="noStrike">
                          <a:solidFill>
                            <a:srgbClr val="44546A"/>
                          </a:solidFill>
                          <a:effectLst/>
                          <a:latin typeface="Calibri" panose="020F0502020204030204" pitchFamily="34" charset="0"/>
                        </a:rPr>
                        <a:t>Institutes</a:t>
                      </a:r>
                    </a:p>
                  </a:txBody>
                  <a:tcPr marL="85725" marR="9525" marT="9525" marB="0" anchor="ctr">
                    <a:lnL>
                      <a:noFill/>
                    </a:lnL>
                    <a:lnR>
                      <a:noFill/>
                    </a:lnR>
                    <a:lnT w="19050" cap="flat" cmpd="sng" algn="ctr">
                      <a:solidFill>
                        <a:srgbClr val="5B9BD5"/>
                      </a:solidFill>
                      <a:prstDash val="solid"/>
                      <a:round/>
                      <a:headEnd type="none" w="med" len="med"/>
                      <a:tailEnd type="none" w="med" len="med"/>
                    </a:lnT>
                    <a:lnB w="19050" cap="flat" cmpd="sng" algn="ctr">
                      <a:solidFill>
                        <a:srgbClr val="5B9BD5"/>
                      </a:solidFill>
                      <a:prstDash val="solid"/>
                      <a:round/>
                      <a:headEnd type="none" w="med" len="med"/>
                      <a:tailEnd type="none" w="med" len="med"/>
                    </a:lnB>
                    <a:solidFill>
                      <a:srgbClr val="F4F4F4"/>
                    </a:solidFill>
                  </a:tcPr>
                </a:tc>
                <a:tc>
                  <a:txBody>
                    <a:bodyPr/>
                    <a:lstStyle/>
                    <a:p>
                      <a:pPr algn="l" fontAlgn="ctr"/>
                      <a:r>
                        <a:rPr lang="en-GB" sz="1500" b="1" i="0" u="none" strike="noStrike" dirty="0">
                          <a:solidFill>
                            <a:srgbClr val="44546A"/>
                          </a:solidFill>
                          <a:effectLst/>
                          <a:latin typeface="Calibri" panose="020F0502020204030204" pitchFamily="34" charset="0"/>
                        </a:rPr>
                        <a:t>35</a:t>
                      </a:r>
                    </a:p>
                  </a:txBody>
                  <a:tcPr marL="85725" marR="9525" marT="9525" marB="0" anchor="ctr">
                    <a:lnL>
                      <a:noFill/>
                    </a:lnL>
                    <a:lnR>
                      <a:noFill/>
                    </a:lnR>
                    <a:lnT w="19050" cap="flat" cmpd="sng" algn="ctr">
                      <a:solidFill>
                        <a:srgbClr val="5B9BD5"/>
                      </a:solidFill>
                      <a:prstDash val="solid"/>
                      <a:round/>
                      <a:headEnd type="none" w="med" len="med"/>
                      <a:tailEnd type="none" w="med" len="med"/>
                    </a:lnT>
                    <a:lnB w="19050" cap="flat" cmpd="sng" algn="ctr">
                      <a:solidFill>
                        <a:srgbClr val="5B9BD5"/>
                      </a:solidFill>
                      <a:prstDash val="solid"/>
                      <a:round/>
                      <a:headEnd type="none" w="med" len="med"/>
                      <a:tailEnd type="none" w="med" len="med"/>
                    </a:lnB>
                    <a:solidFill>
                      <a:srgbClr val="F4F4F4"/>
                    </a:solidFill>
                  </a:tcPr>
                </a:tc>
                <a:extLst>
                  <a:ext uri="{0D108BD9-81ED-4DB2-BD59-A6C34878D82A}">
                    <a16:rowId xmlns:a16="http://schemas.microsoft.com/office/drawing/2014/main" val="394273706"/>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720147651"/>
              </p:ext>
            </p:extLst>
          </p:nvPr>
        </p:nvGraphicFramePr>
        <p:xfrm>
          <a:off x="6840604" y="5610755"/>
          <a:ext cx="4393453" cy="523875"/>
        </p:xfrm>
        <a:graphic>
          <a:graphicData uri="http://schemas.openxmlformats.org/drawingml/2006/table">
            <a:tbl>
              <a:tblPr/>
              <a:tblGrid>
                <a:gridCol w="3101261">
                  <a:extLst>
                    <a:ext uri="{9D8B030D-6E8A-4147-A177-3AD203B41FA5}">
                      <a16:colId xmlns:a16="http://schemas.microsoft.com/office/drawing/2014/main" val="4068200675"/>
                    </a:ext>
                  </a:extLst>
                </a:gridCol>
                <a:gridCol w="1292192">
                  <a:extLst>
                    <a:ext uri="{9D8B030D-6E8A-4147-A177-3AD203B41FA5}">
                      <a16:colId xmlns:a16="http://schemas.microsoft.com/office/drawing/2014/main" val="3231215285"/>
                    </a:ext>
                  </a:extLst>
                </a:gridCol>
              </a:tblGrid>
              <a:tr h="257175">
                <a:tc>
                  <a:txBody>
                    <a:bodyPr/>
                    <a:lstStyle/>
                    <a:p>
                      <a:pPr algn="l" fontAlgn="ctr"/>
                      <a:r>
                        <a:rPr lang="en-GB" sz="1500" b="1" i="0" u="none" strike="noStrike">
                          <a:solidFill>
                            <a:srgbClr val="44546A"/>
                          </a:solidFill>
                          <a:effectLst/>
                          <a:latin typeface="Calibri" panose="020F0502020204030204" pitchFamily="34" charset="0"/>
                        </a:rPr>
                        <a:t>Publications (Scopus)</a:t>
                      </a:r>
                    </a:p>
                  </a:txBody>
                  <a:tcPr marL="85725" marR="9525" marT="9525" marB="0" anchor="ctr">
                    <a:lnL>
                      <a:noFill/>
                    </a:lnL>
                    <a:lnR>
                      <a:noFill/>
                    </a:lnR>
                    <a:lnT>
                      <a:noFill/>
                    </a:lnT>
                    <a:lnB w="19050" cap="flat" cmpd="sng" algn="ctr">
                      <a:solidFill>
                        <a:srgbClr val="5B9BD5"/>
                      </a:solidFill>
                      <a:prstDash val="solid"/>
                      <a:round/>
                      <a:headEnd type="none" w="med" len="med"/>
                      <a:tailEnd type="none" w="med" len="med"/>
                    </a:lnB>
                    <a:solidFill>
                      <a:srgbClr val="FFFFFF"/>
                    </a:solidFill>
                  </a:tcPr>
                </a:tc>
                <a:tc>
                  <a:txBody>
                    <a:bodyPr/>
                    <a:lstStyle/>
                    <a:p>
                      <a:pPr algn="l" fontAlgn="ctr"/>
                      <a:r>
                        <a:rPr lang="en-GB" sz="1500" b="1" i="0" u="none" strike="noStrike">
                          <a:solidFill>
                            <a:srgbClr val="44546A"/>
                          </a:solidFill>
                          <a:effectLst/>
                          <a:latin typeface="Calibri" panose="020F0502020204030204" pitchFamily="34" charset="0"/>
                        </a:rPr>
                        <a:t>1200</a:t>
                      </a:r>
                    </a:p>
                  </a:txBody>
                  <a:tcPr marL="85725" marR="9525" marT="9525" marB="0" anchor="ctr">
                    <a:lnL>
                      <a:noFill/>
                    </a:lnL>
                    <a:lnR>
                      <a:noFill/>
                    </a:lnR>
                    <a:lnT>
                      <a:noFill/>
                    </a:lnT>
                    <a:lnB w="19050" cap="flat" cmpd="sng" algn="ctr">
                      <a:solidFill>
                        <a:srgbClr val="5B9BD5"/>
                      </a:solidFill>
                      <a:prstDash val="solid"/>
                      <a:round/>
                      <a:headEnd type="none" w="med" len="med"/>
                      <a:tailEnd type="none" w="med" len="med"/>
                    </a:lnB>
                    <a:solidFill>
                      <a:srgbClr val="FFFFFF"/>
                    </a:solidFill>
                  </a:tcPr>
                </a:tc>
                <a:extLst>
                  <a:ext uri="{0D108BD9-81ED-4DB2-BD59-A6C34878D82A}">
                    <a16:rowId xmlns:a16="http://schemas.microsoft.com/office/drawing/2014/main" val="3406276730"/>
                  </a:ext>
                </a:extLst>
              </a:tr>
              <a:tr h="266700">
                <a:tc>
                  <a:txBody>
                    <a:bodyPr/>
                    <a:lstStyle/>
                    <a:p>
                      <a:pPr algn="l" fontAlgn="ctr"/>
                      <a:r>
                        <a:rPr lang="en-GB" sz="1500" b="1" i="0" u="none" strike="noStrike" dirty="0">
                          <a:solidFill>
                            <a:srgbClr val="44546A"/>
                          </a:solidFill>
                          <a:effectLst/>
                          <a:latin typeface="Calibri" panose="020F0502020204030204" pitchFamily="34" charset="0"/>
                        </a:rPr>
                        <a:t>Citations (Scopus)</a:t>
                      </a:r>
                    </a:p>
                  </a:txBody>
                  <a:tcPr marL="85725" marR="9525" marT="9525" marB="0" anchor="ctr">
                    <a:lnL>
                      <a:noFill/>
                    </a:lnL>
                    <a:lnR>
                      <a:noFill/>
                    </a:lnR>
                    <a:lnT w="19050" cap="flat" cmpd="sng" algn="ctr">
                      <a:solidFill>
                        <a:srgbClr val="5B9BD5"/>
                      </a:solidFill>
                      <a:prstDash val="solid"/>
                      <a:round/>
                      <a:headEnd type="none" w="med" len="med"/>
                      <a:tailEnd type="none" w="med" len="med"/>
                    </a:lnT>
                    <a:lnB w="19050" cap="flat" cmpd="sng" algn="ctr">
                      <a:solidFill>
                        <a:srgbClr val="5B9BD5"/>
                      </a:solidFill>
                      <a:prstDash val="solid"/>
                      <a:round/>
                      <a:headEnd type="none" w="med" len="med"/>
                      <a:tailEnd type="none" w="med" len="med"/>
                    </a:lnB>
                    <a:solidFill>
                      <a:srgbClr val="F4F4F4"/>
                    </a:solidFill>
                  </a:tcPr>
                </a:tc>
                <a:tc>
                  <a:txBody>
                    <a:bodyPr/>
                    <a:lstStyle/>
                    <a:p>
                      <a:pPr algn="l" fontAlgn="ctr"/>
                      <a:r>
                        <a:rPr lang="en-GB" sz="1500" b="1" i="0" u="none" strike="noStrike" dirty="0">
                          <a:solidFill>
                            <a:srgbClr val="44546A"/>
                          </a:solidFill>
                          <a:effectLst/>
                          <a:latin typeface="Calibri" panose="020F0502020204030204" pitchFamily="34" charset="0"/>
                        </a:rPr>
                        <a:t>885</a:t>
                      </a:r>
                    </a:p>
                  </a:txBody>
                  <a:tcPr marL="85725" marR="9525" marT="9525" marB="0" anchor="ctr">
                    <a:lnL>
                      <a:noFill/>
                    </a:lnL>
                    <a:lnR>
                      <a:noFill/>
                    </a:lnR>
                    <a:lnT w="19050" cap="flat" cmpd="sng" algn="ctr">
                      <a:solidFill>
                        <a:srgbClr val="5B9BD5"/>
                      </a:solidFill>
                      <a:prstDash val="solid"/>
                      <a:round/>
                      <a:headEnd type="none" w="med" len="med"/>
                      <a:tailEnd type="none" w="med" len="med"/>
                    </a:lnT>
                    <a:lnB w="19050" cap="flat" cmpd="sng" algn="ctr">
                      <a:solidFill>
                        <a:srgbClr val="5B9BD5"/>
                      </a:solidFill>
                      <a:prstDash val="solid"/>
                      <a:round/>
                      <a:headEnd type="none" w="med" len="med"/>
                      <a:tailEnd type="none" w="med" len="med"/>
                    </a:lnB>
                    <a:solidFill>
                      <a:srgbClr val="F4F4F4"/>
                    </a:solidFill>
                  </a:tcPr>
                </a:tc>
                <a:extLst>
                  <a:ext uri="{0D108BD9-81ED-4DB2-BD59-A6C34878D82A}">
                    <a16:rowId xmlns:a16="http://schemas.microsoft.com/office/drawing/2014/main" val="4068208498"/>
                  </a:ext>
                </a:extLst>
              </a:tr>
            </a:tbl>
          </a:graphicData>
        </a:graphic>
      </p:graphicFrame>
      <p:sp>
        <p:nvSpPr>
          <p:cNvPr id="5" name="TextBox 4"/>
          <p:cNvSpPr txBox="1"/>
          <p:nvPr/>
        </p:nvSpPr>
        <p:spPr>
          <a:xfrm>
            <a:off x="1049574" y="2166901"/>
            <a:ext cx="4198832" cy="3693319"/>
          </a:xfrm>
          <a:prstGeom prst="rect">
            <a:avLst/>
          </a:prstGeom>
          <a:noFill/>
        </p:spPr>
        <p:txBody>
          <a:bodyPr wrap="square" rtlCol="0">
            <a:spAutoFit/>
          </a:bodyPr>
          <a:lstStyle/>
          <a:p>
            <a:r>
              <a:rPr lang="en-GB" dirty="0" smtClean="0"/>
              <a:t>≥</a:t>
            </a:r>
            <a:r>
              <a:rPr lang="lv-LV" dirty="0" smtClean="0"/>
              <a:t> 40% of national funding fromindustry </a:t>
            </a:r>
          </a:p>
          <a:p>
            <a:endParaRPr lang="lv-LV" dirty="0" smtClean="0"/>
          </a:p>
          <a:p>
            <a:r>
              <a:rPr lang="lv-LV" dirty="0" smtClean="0"/>
              <a:t>Only in Baltics having contact with CERN</a:t>
            </a:r>
          </a:p>
          <a:p>
            <a:endParaRPr lang="lv-LV" dirty="0" smtClean="0"/>
          </a:p>
          <a:p>
            <a:r>
              <a:rPr lang="lv-LV" dirty="0" smtClean="0"/>
              <a:t>Most of science – based startups</a:t>
            </a:r>
          </a:p>
          <a:p>
            <a:endParaRPr lang="lv-LV" dirty="0"/>
          </a:p>
          <a:p>
            <a:r>
              <a:rPr lang="lv-LV" dirty="0" smtClean="0"/>
              <a:t>Latvian material science is one of leading in region (itation/scientist)</a:t>
            </a:r>
          </a:p>
          <a:p>
            <a:endParaRPr lang="lv-LV" dirty="0"/>
          </a:p>
          <a:p>
            <a:r>
              <a:rPr lang="lv-LV" dirty="0" smtClean="0"/>
              <a:t>On going Excellence centre projects </a:t>
            </a:r>
          </a:p>
          <a:p>
            <a:r>
              <a:rPr lang="lv-LV" dirty="0" smtClean="0"/>
              <a:t>( 1phase passed)</a:t>
            </a:r>
            <a:endParaRPr lang="lv-LV" dirty="0"/>
          </a:p>
          <a:p>
            <a:endParaRPr lang="en-GB" dirty="0"/>
          </a:p>
        </p:txBody>
      </p:sp>
    </p:spTree>
    <p:extLst>
      <p:ext uri="{BB962C8B-B14F-4D97-AF65-F5344CB8AC3E}">
        <p14:creationId xmlns:p14="http://schemas.microsoft.com/office/powerpoint/2010/main" val="36183428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869132" y="1099074"/>
            <a:ext cx="10266629" cy="1968278"/>
          </a:xfrm>
        </p:spPr>
        <p:txBody>
          <a:bodyPr>
            <a:normAutofit/>
          </a:bodyPr>
          <a:lstStyle/>
          <a:p>
            <a:pPr marL="0" indent="0">
              <a:buNone/>
            </a:pPr>
            <a:r>
              <a:rPr lang="en-GB" dirty="0">
                <a:latin typeface="Calibri" panose="020F0502020204030204" pitchFamily="34" charset="0"/>
                <a:cs typeface="Calibri" panose="020F0502020204030204" pitchFamily="34" charset="0"/>
              </a:rPr>
              <a:t>Research at RTU is organized on six research platforms</a:t>
            </a:r>
            <a:r>
              <a:rPr lang="en-GB" dirty="0" smtClean="0">
                <a:latin typeface="Calibri" panose="020F0502020204030204" pitchFamily="34" charset="0"/>
                <a:cs typeface="Calibri" panose="020F0502020204030204" pitchFamily="34" charset="0"/>
              </a:rPr>
              <a:t>.</a:t>
            </a:r>
          </a:p>
          <a:p>
            <a:pPr marL="0" indent="0">
              <a:buNone/>
            </a:pPr>
            <a:r>
              <a:rPr lang="en-GB" dirty="0">
                <a:latin typeface="Calibri" panose="020F0502020204030204" pitchFamily="34" charset="0"/>
                <a:cs typeface="Calibri" panose="020F0502020204030204" pitchFamily="34" charset="0"/>
              </a:rPr>
              <a:t> The objective of research platforms is to ensure multi-faculty and interdisciplinary research in the areas of great significance for the national economy and society.  </a:t>
            </a:r>
            <a:endParaRPr lang="en-GB" dirty="0" smtClean="0">
              <a:latin typeface="Calibri" panose="020F0502020204030204" pitchFamily="34" charset="0"/>
              <a:cs typeface="Calibri" panose="020F0502020204030204" pitchFamily="34" charset="0"/>
            </a:endParaRPr>
          </a:p>
          <a:p>
            <a:pPr marL="0" indent="0">
              <a:buNone/>
            </a:pPr>
            <a:r>
              <a:rPr lang="en-GB" dirty="0" smtClean="0">
                <a:latin typeface="Calibri" panose="020F0502020204030204" pitchFamily="34" charset="0"/>
                <a:cs typeface="Calibri" panose="020F0502020204030204" pitchFamily="34" charset="0"/>
              </a:rPr>
              <a:t>Active </a:t>
            </a:r>
            <a:r>
              <a:rPr lang="en-GB" dirty="0">
                <a:latin typeface="Calibri" panose="020F0502020204030204" pitchFamily="34" charset="0"/>
                <a:cs typeface="Calibri" panose="020F0502020204030204" pitchFamily="34" charset="0"/>
              </a:rPr>
              <a:t>and continuous analysis of market needs and commercial potential takes place within the research platforms.</a:t>
            </a:r>
          </a:p>
        </p:txBody>
      </p:sp>
      <p:sp>
        <p:nvSpPr>
          <p:cNvPr id="6" name="Title 5"/>
          <p:cNvSpPr>
            <a:spLocks noGrp="1"/>
          </p:cNvSpPr>
          <p:nvPr>
            <p:ph type="title"/>
          </p:nvPr>
        </p:nvSpPr>
        <p:spPr/>
        <p:txBody>
          <a:bodyPr/>
          <a:lstStyle/>
          <a:p>
            <a:r>
              <a:rPr lang="lv-LV" sz="3200" b="0" dirty="0">
                <a:solidFill>
                  <a:srgbClr val="005551"/>
                </a:solidFill>
                <a:latin typeface="Calibri" panose="020F0502020204030204" pitchFamily="34" charset="0"/>
                <a:ea typeface="+mn-ea"/>
                <a:cs typeface="Calibri" panose="020F0502020204030204" pitchFamily="34" charset="0"/>
              </a:rPr>
              <a:t>R</a:t>
            </a:r>
            <a:r>
              <a:rPr lang="en-GB" sz="3200" b="0" dirty="0" err="1">
                <a:solidFill>
                  <a:srgbClr val="005551"/>
                </a:solidFill>
                <a:latin typeface="Calibri" panose="020F0502020204030204" pitchFamily="34" charset="0"/>
                <a:ea typeface="+mn-ea"/>
                <a:cs typeface="Calibri" panose="020F0502020204030204" pitchFamily="34" charset="0"/>
              </a:rPr>
              <a:t>esearch</a:t>
            </a:r>
            <a:r>
              <a:rPr lang="en-GB" sz="3200" b="0" dirty="0">
                <a:solidFill>
                  <a:srgbClr val="005551"/>
                </a:solidFill>
                <a:latin typeface="Calibri" panose="020F0502020204030204" pitchFamily="34" charset="0"/>
                <a:ea typeface="+mn-ea"/>
                <a:cs typeface="Calibri" panose="020F0502020204030204" pitchFamily="34" charset="0"/>
              </a:rPr>
              <a:t> platforms</a:t>
            </a:r>
            <a:r>
              <a:rPr lang="en-GB" cap="all" dirty="0"/>
              <a:t/>
            </a:r>
            <a:br>
              <a:rPr lang="en-GB" cap="all" dirty="0"/>
            </a:br>
            <a:endParaRPr lang="en-GB" dirty="0"/>
          </a:p>
        </p:txBody>
      </p:sp>
      <p:sp>
        <p:nvSpPr>
          <p:cNvPr id="4" name="Slide Number Placeholder 3"/>
          <p:cNvSpPr>
            <a:spLocks noGrp="1"/>
          </p:cNvSpPr>
          <p:nvPr>
            <p:ph type="sldNum" sz="quarter" idx="4"/>
          </p:nvPr>
        </p:nvSpPr>
        <p:spPr/>
        <p:txBody>
          <a:bodyPr/>
          <a:lstStyle/>
          <a:p>
            <a:r>
              <a:rPr lang="lv-LV" smtClean="0"/>
              <a:t>Riga Technical University</a:t>
            </a:r>
            <a:endParaRPr lang="en-US" dirty="0"/>
          </a:p>
        </p:txBody>
      </p:sp>
      <p:pic>
        <p:nvPicPr>
          <p:cNvPr id="8" name="Picture 7"/>
          <p:cNvPicPr>
            <a:picLocks noChangeAspect="1"/>
          </p:cNvPicPr>
          <p:nvPr/>
        </p:nvPicPr>
        <p:blipFill>
          <a:blip r:embed="rId2"/>
          <a:stretch>
            <a:fillRect/>
          </a:stretch>
        </p:blipFill>
        <p:spPr>
          <a:xfrm>
            <a:off x="609598" y="3222172"/>
            <a:ext cx="10972801" cy="3050572"/>
          </a:xfrm>
          <a:prstGeom prst="rect">
            <a:avLst/>
          </a:prstGeom>
        </p:spPr>
      </p:pic>
    </p:spTree>
    <p:extLst>
      <p:ext uri="{BB962C8B-B14F-4D97-AF65-F5344CB8AC3E}">
        <p14:creationId xmlns:p14="http://schemas.microsoft.com/office/powerpoint/2010/main" val="30036393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453932"/>
            <a:ext cx="10972800" cy="4990411"/>
          </a:xfrm>
        </p:spPr>
        <p:txBody>
          <a:bodyPr>
            <a:normAutofit/>
          </a:bodyPr>
          <a:lstStyle/>
          <a:p>
            <a:pPr marL="0" indent="0">
              <a:buNone/>
            </a:pPr>
            <a:endParaRPr lang="en-GB" dirty="0"/>
          </a:p>
          <a:p>
            <a:r>
              <a:rPr lang="pl-PL" dirty="0"/>
              <a:t>*Safety of power supply systems and optimum operational modes for the improvement of performance </a:t>
            </a:r>
            <a:endParaRPr lang="en-GB" dirty="0"/>
          </a:p>
          <a:p>
            <a:r>
              <a:rPr lang="pl-PL" dirty="0"/>
              <a:t>and economic return</a:t>
            </a:r>
            <a:endParaRPr lang="en-GB" dirty="0"/>
          </a:p>
          <a:p>
            <a:r>
              <a:rPr lang="pl-PL" dirty="0"/>
              <a:t>*Methods and technologies for the improvement of power and thermal energy generation, transmission, </a:t>
            </a:r>
            <a:endParaRPr lang="en-GB" dirty="0"/>
          </a:p>
          <a:p>
            <a:r>
              <a:rPr lang="pl-PL" dirty="0"/>
              <a:t>distribution and consumption efficiency</a:t>
            </a:r>
            <a:endParaRPr lang="en-GB" dirty="0"/>
          </a:p>
          <a:p>
            <a:r>
              <a:rPr lang="pl-PL" dirty="0"/>
              <a:t>*Methods and technologies for the promotion of renewables to increase the regional energy independence </a:t>
            </a:r>
            <a:r>
              <a:rPr lang="pl-PL" dirty="0" smtClean="0"/>
              <a:t>and </a:t>
            </a:r>
            <a:r>
              <a:rPr lang="pl-PL" dirty="0"/>
              <a:t>reduce environmental impact</a:t>
            </a:r>
            <a:endParaRPr lang="en-GB" dirty="0"/>
          </a:p>
          <a:p>
            <a:endParaRPr lang="en-US" dirty="0" smtClean="0">
              <a:solidFill>
                <a:srgbClr val="0070C0"/>
              </a:solidFill>
            </a:endParaRPr>
          </a:p>
          <a:p>
            <a:r>
              <a:rPr lang="pl-PL" dirty="0" smtClean="0">
                <a:solidFill>
                  <a:srgbClr val="0070C0"/>
                </a:solidFill>
              </a:rPr>
              <a:t>*</a:t>
            </a:r>
            <a:r>
              <a:rPr lang="pl-PL" dirty="0">
                <a:solidFill>
                  <a:srgbClr val="0070C0"/>
                </a:solidFill>
              </a:rPr>
              <a:t>Climate technologies and environmental methods for circular economy</a:t>
            </a:r>
            <a:endParaRPr lang="en-GB" dirty="0">
              <a:solidFill>
                <a:srgbClr val="0070C0"/>
              </a:solidFill>
            </a:endParaRPr>
          </a:p>
          <a:p>
            <a:endParaRPr lang="en-GB" dirty="0"/>
          </a:p>
        </p:txBody>
      </p:sp>
      <p:sp>
        <p:nvSpPr>
          <p:cNvPr id="3" name="Title 2"/>
          <p:cNvSpPr>
            <a:spLocks noGrp="1"/>
          </p:cNvSpPr>
          <p:nvPr>
            <p:ph type="title"/>
          </p:nvPr>
        </p:nvSpPr>
        <p:spPr>
          <a:xfrm>
            <a:off x="609600" y="363965"/>
            <a:ext cx="10972800" cy="1239367"/>
          </a:xfrm>
        </p:spPr>
        <p:txBody>
          <a:bodyPr/>
          <a:lstStyle/>
          <a:p>
            <a:pPr algn="ctr"/>
            <a:r>
              <a:rPr lang="pl-PL" sz="3200" b="0" dirty="0" smtClean="0">
                <a:latin typeface="Calibri" panose="020F0502020204030204" pitchFamily="34" charset="0"/>
              </a:rPr>
              <a:t>Research </a:t>
            </a:r>
            <a:r>
              <a:rPr lang="pl-PL" sz="3200" b="0" dirty="0">
                <a:latin typeface="Calibri" panose="020F0502020204030204" pitchFamily="34" charset="0"/>
              </a:rPr>
              <a:t>directions of the </a:t>
            </a:r>
            <a:r>
              <a:rPr lang="pl-PL" sz="3200" b="0" dirty="0" smtClean="0">
                <a:latin typeface="Calibri" panose="020F0502020204030204" pitchFamily="34" charset="0"/>
              </a:rPr>
              <a:t>platform</a:t>
            </a:r>
            <a:r>
              <a:rPr lang="en-US" sz="3200" b="0" dirty="0" smtClean="0">
                <a:latin typeface="Calibri" panose="020F0502020204030204" pitchFamily="34" charset="0"/>
              </a:rPr>
              <a:t/>
            </a:r>
            <a:br>
              <a:rPr lang="en-US" sz="3200" b="0" dirty="0" smtClean="0">
                <a:latin typeface="Calibri" panose="020F0502020204030204" pitchFamily="34" charset="0"/>
              </a:rPr>
            </a:br>
            <a:r>
              <a:rPr lang="pl-PL" sz="3200" b="0" dirty="0" smtClean="0">
                <a:latin typeface="Calibri" panose="020F0502020204030204" pitchFamily="34" charset="0"/>
              </a:rPr>
              <a:t> </a:t>
            </a:r>
            <a:r>
              <a:rPr lang="pl-PL" sz="3200" b="0" dirty="0">
                <a:latin typeface="Calibri" panose="020F0502020204030204" pitchFamily="34" charset="0"/>
              </a:rPr>
              <a:t>«Energy and </a:t>
            </a:r>
            <a:r>
              <a:rPr lang="pl-PL" sz="3200" b="0" dirty="0" smtClean="0">
                <a:latin typeface="Calibri" panose="020F0502020204030204" pitchFamily="34" charset="0"/>
              </a:rPr>
              <a:t>Environment» at RTU</a:t>
            </a:r>
            <a:r>
              <a:rPr lang="en-GB" sz="3200" b="0" dirty="0" smtClean="0">
                <a:latin typeface="Calibri" panose="020F0502020204030204" pitchFamily="34" charset="0"/>
              </a:rPr>
              <a:t/>
            </a:r>
            <a:br>
              <a:rPr lang="en-GB" sz="3200" b="0" dirty="0" smtClean="0">
                <a:latin typeface="Calibri" panose="020F0502020204030204" pitchFamily="34" charset="0"/>
              </a:rPr>
            </a:br>
            <a:endParaRPr lang="en-GB" sz="3600" b="0" dirty="0">
              <a:latin typeface="Calibri" panose="020F0502020204030204" pitchFamily="34" charset="0"/>
            </a:endParaRPr>
          </a:p>
        </p:txBody>
      </p:sp>
      <p:sp>
        <p:nvSpPr>
          <p:cNvPr id="4" name="Slide Number Placeholder 3"/>
          <p:cNvSpPr>
            <a:spLocks noGrp="1"/>
          </p:cNvSpPr>
          <p:nvPr>
            <p:ph type="sldNum" sz="quarter" idx="4"/>
          </p:nvPr>
        </p:nvSpPr>
        <p:spPr/>
        <p:txBody>
          <a:bodyPr/>
          <a:lstStyle/>
          <a:p>
            <a:r>
              <a:rPr lang="lv-LV" smtClean="0"/>
              <a:t>Riga Technical University</a:t>
            </a:r>
            <a:endParaRPr lang="en-US" dirty="0"/>
          </a:p>
        </p:txBody>
      </p:sp>
    </p:spTree>
    <p:extLst>
      <p:ext uri="{BB962C8B-B14F-4D97-AF65-F5344CB8AC3E}">
        <p14:creationId xmlns:p14="http://schemas.microsoft.com/office/powerpoint/2010/main" val="40715222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453932"/>
            <a:ext cx="10972800" cy="4990411"/>
          </a:xfrm>
        </p:spPr>
        <p:txBody>
          <a:bodyPr>
            <a:normAutofit/>
          </a:bodyPr>
          <a:lstStyle/>
          <a:p>
            <a:endParaRPr lang="lv-LV" dirty="0" smtClean="0"/>
          </a:p>
          <a:p>
            <a:r>
              <a:rPr lang="lv-LV" dirty="0" smtClean="0"/>
              <a:t>To convert waste materials in valuably materials and products</a:t>
            </a:r>
            <a:endParaRPr lang="lv-LV" dirty="0"/>
          </a:p>
          <a:p>
            <a:r>
              <a:rPr lang="lv-LV" dirty="0" smtClean="0"/>
              <a:t>To use less toxic,less critical raw materials </a:t>
            </a:r>
          </a:p>
          <a:p>
            <a:r>
              <a:rPr lang="lv-LV" dirty="0" smtClean="0"/>
              <a:t>To elaborate </a:t>
            </a:r>
            <a:r>
              <a:rPr lang="lv-LV" dirty="0"/>
              <a:t> </a:t>
            </a:r>
            <a:r>
              <a:rPr lang="lv-LV" dirty="0" smtClean="0"/>
              <a:t>the  m</a:t>
            </a:r>
            <a:r>
              <a:rPr lang="pl-PL" dirty="0" smtClean="0"/>
              <a:t>ethods </a:t>
            </a:r>
            <a:r>
              <a:rPr lang="pl-PL" dirty="0"/>
              <a:t>and technologies for the </a:t>
            </a:r>
            <a:r>
              <a:rPr lang="lv-LV" dirty="0" smtClean="0"/>
              <a:t>reducing water pollution including biogenic elements</a:t>
            </a:r>
          </a:p>
          <a:p>
            <a:r>
              <a:rPr lang="lv-LV" dirty="0" smtClean="0"/>
              <a:t>*‘’Closing the loop’’ of product life cycles</a:t>
            </a:r>
          </a:p>
          <a:p>
            <a:r>
              <a:rPr lang="lv-LV" dirty="0" smtClean="0"/>
              <a:t>*Benefits for environment and economy</a:t>
            </a:r>
          </a:p>
          <a:p>
            <a:r>
              <a:rPr lang="lv-LV" dirty="0" smtClean="0"/>
              <a:t>*Turning industry’s by- product into another industry’ s raw material</a:t>
            </a:r>
          </a:p>
          <a:p>
            <a:r>
              <a:rPr lang="lv-LV" dirty="0" smtClean="0"/>
              <a:t>*Sustainable sourcing of raw materials </a:t>
            </a:r>
          </a:p>
          <a:p>
            <a:r>
              <a:rPr lang="lv-LV" dirty="0" smtClean="0"/>
              <a:t>*Boosting the market for secondary raw materials</a:t>
            </a:r>
          </a:p>
          <a:p>
            <a:r>
              <a:rPr lang="lv-LV" dirty="0" smtClean="0"/>
              <a:t>*Encourage recovery of critical raw materials </a:t>
            </a:r>
          </a:p>
          <a:p>
            <a:r>
              <a:rPr lang="en-US" dirty="0" smtClean="0"/>
              <a:t> </a:t>
            </a:r>
            <a:r>
              <a:rPr lang="lv-LV" dirty="0" smtClean="0"/>
              <a:t>Easy to recycle design  </a:t>
            </a:r>
          </a:p>
          <a:p>
            <a:pPr marL="0" indent="0">
              <a:buNone/>
            </a:pPr>
            <a:r>
              <a:rPr lang="lv-LV" dirty="0" smtClean="0"/>
              <a:t>                                                                                            *based </a:t>
            </a:r>
            <a:r>
              <a:rPr lang="lv-LV" dirty="0"/>
              <a:t>on EU Commision’s statement</a:t>
            </a:r>
            <a:endParaRPr lang="en-GB" dirty="0"/>
          </a:p>
          <a:p>
            <a:pPr marL="0" indent="0">
              <a:buNone/>
            </a:pPr>
            <a:endParaRPr lang="en-GB" dirty="0"/>
          </a:p>
          <a:p>
            <a:pPr marL="0" indent="0">
              <a:buNone/>
            </a:pPr>
            <a:endParaRPr lang="en-GB" dirty="0"/>
          </a:p>
        </p:txBody>
      </p:sp>
      <p:sp>
        <p:nvSpPr>
          <p:cNvPr id="3" name="Title 2"/>
          <p:cNvSpPr>
            <a:spLocks noGrp="1"/>
          </p:cNvSpPr>
          <p:nvPr>
            <p:ph type="title"/>
          </p:nvPr>
        </p:nvSpPr>
        <p:spPr/>
        <p:txBody>
          <a:bodyPr/>
          <a:lstStyle/>
          <a:p>
            <a:r>
              <a:rPr lang="lv-LV" sz="3200" b="0" dirty="0" smtClean="0"/>
              <a:t>Environmental methods for circular economy from RTU perspective </a:t>
            </a:r>
            <a:endParaRPr lang="en-GB" sz="3200" b="0" dirty="0"/>
          </a:p>
        </p:txBody>
      </p:sp>
      <p:sp>
        <p:nvSpPr>
          <p:cNvPr id="4" name="Slide Number Placeholder 3"/>
          <p:cNvSpPr>
            <a:spLocks noGrp="1"/>
          </p:cNvSpPr>
          <p:nvPr>
            <p:ph type="sldNum" sz="quarter" idx="4"/>
          </p:nvPr>
        </p:nvSpPr>
        <p:spPr/>
        <p:txBody>
          <a:bodyPr/>
          <a:lstStyle/>
          <a:p>
            <a:r>
              <a:rPr lang="lv-LV" smtClean="0"/>
              <a:t>Riga Technical University</a:t>
            </a:r>
            <a:endParaRPr lang="en-US" dirty="0"/>
          </a:p>
        </p:txBody>
      </p:sp>
    </p:spTree>
    <p:extLst>
      <p:ext uri="{BB962C8B-B14F-4D97-AF65-F5344CB8AC3E}">
        <p14:creationId xmlns:p14="http://schemas.microsoft.com/office/powerpoint/2010/main" val="39213140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453932"/>
            <a:ext cx="10972800" cy="4937815"/>
          </a:xfrm>
        </p:spPr>
        <p:txBody>
          <a:bodyPr>
            <a:normAutofit/>
          </a:bodyPr>
          <a:lstStyle/>
          <a:p>
            <a:pPr>
              <a:spcBef>
                <a:spcPct val="0"/>
              </a:spcBef>
              <a:buFont typeface="Arial" panose="020B0604020202020204" pitchFamily="34" charset="0"/>
              <a:buChar char="•"/>
              <a:defRPr/>
            </a:pPr>
            <a:r>
              <a:rPr lang="en-GB" sz="2800" b="1" dirty="0" smtClean="0">
                <a:solidFill>
                  <a:schemeClr val="tx1"/>
                </a:solidFill>
                <a:latin typeface="Calibri" panose="020F0502020204030204" pitchFamily="34" charset="0"/>
                <a:cs typeface="Calibri" panose="020F0502020204030204" pitchFamily="34" charset="0"/>
              </a:rPr>
              <a:t>Innovation and Technology Transfer Centre</a:t>
            </a:r>
            <a:r>
              <a:rPr lang="lv-LV" sz="2800" dirty="0" smtClean="0">
                <a:solidFill>
                  <a:schemeClr val="tx1"/>
                </a:solidFill>
                <a:latin typeface="Calibri" panose="020F0502020204030204" pitchFamily="34" charset="0"/>
                <a:cs typeface="Calibri" panose="020F0502020204030204" pitchFamily="34" charset="0"/>
              </a:rPr>
              <a:t> - </a:t>
            </a:r>
            <a:r>
              <a:rPr lang="en-GB" sz="2800" dirty="0" smtClean="0">
                <a:solidFill>
                  <a:schemeClr val="tx1"/>
                </a:solidFill>
                <a:latin typeface="Calibri" panose="020F0502020204030204" pitchFamily="34" charset="0"/>
                <a:cs typeface="Calibri" panose="020F0502020204030204" pitchFamily="34" charset="0"/>
              </a:rPr>
              <a:t>promoting recognition of intellectual potential and innovation and technology transfer </a:t>
            </a:r>
            <a:endParaRPr lang="lv-LV" sz="2800" dirty="0" smtClean="0">
              <a:solidFill>
                <a:schemeClr val="tx1"/>
              </a:solidFill>
              <a:latin typeface="Calibri" panose="020F0502020204030204" pitchFamily="34" charset="0"/>
              <a:cs typeface="Calibri" panose="020F0502020204030204" pitchFamily="34" charset="0"/>
            </a:endParaRPr>
          </a:p>
          <a:p>
            <a:pPr>
              <a:spcBef>
                <a:spcPct val="0"/>
              </a:spcBef>
              <a:buFont typeface="Arial" panose="020B0604020202020204" pitchFamily="34" charset="0"/>
              <a:buChar char="•"/>
              <a:defRPr/>
            </a:pPr>
            <a:r>
              <a:rPr lang="en-GB" sz="2800" b="1" dirty="0" smtClean="0">
                <a:solidFill>
                  <a:schemeClr val="tx1"/>
                </a:solidFill>
                <a:latin typeface="Calibri" panose="020F0502020204030204" pitchFamily="34" charset="0"/>
                <a:cs typeface="Calibri" panose="020F0502020204030204" pitchFamily="34" charset="0"/>
              </a:rPr>
              <a:t>Research Infrastructure and Technology Support Centre</a:t>
            </a:r>
            <a:r>
              <a:rPr lang="lv-LV" sz="2800" dirty="0" smtClean="0">
                <a:solidFill>
                  <a:schemeClr val="tx1"/>
                </a:solidFill>
                <a:latin typeface="Calibri" panose="020F0502020204030204" pitchFamily="34" charset="0"/>
                <a:cs typeface="Calibri" panose="020F0502020204030204" pitchFamily="34" charset="0"/>
              </a:rPr>
              <a:t>- </a:t>
            </a:r>
            <a:r>
              <a:rPr lang="en-GB" sz="2800" dirty="0" smtClean="0">
                <a:solidFill>
                  <a:schemeClr val="tx1"/>
                </a:solidFill>
                <a:latin typeface="Calibri" panose="020F0502020204030204" pitchFamily="34" charset="0"/>
                <a:cs typeface="Calibri" panose="020F0502020204030204" pitchFamily="34" charset="0"/>
              </a:rPr>
              <a:t>provides access to RTU research infrastructure and resources </a:t>
            </a:r>
            <a:endParaRPr lang="lv-LV" sz="2800" dirty="0" smtClean="0">
              <a:solidFill>
                <a:schemeClr val="tx1"/>
              </a:solidFill>
              <a:latin typeface="Calibri" panose="020F0502020204030204" pitchFamily="34" charset="0"/>
              <a:cs typeface="Calibri" panose="020F0502020204030204" pitchFamily="34" charset="0"/>
            </a:endParaRPr>
          </a:p>
          <a:p>
            <a:pPr>
              <a:spcBef>
                <a:spcPct val="0"/>
              </a:spcBef>
              <a:buFont typeface="Arial" panose="020B0604020202020204" pitchFamily="34" charset="0"/>
              <a:buChar char="•"/>
              <a:defRPr/>
            </a:pPr>
            <a:r>
              <a:rPr lang="en-GB" sz="2800" b="1" dirty="0" smtClean="0">
                <a:solidFill>
                  <a:schemeClr val="tx1"/>
                </a:solidFill>
                <a:latin typeface="Calibri" panose="020F0502020204030204" pitchFamily="34" charset="0"/>
                <a:cs typeface="Calibri" panose="020F0502020204030204" pitchFamily="34" charset="0"/>
              </a:rPr>
              <a:t>Design Factory</a:t>
            </a:r>
            <a:r>
              <a:rPr lang="en-GB" sz="2800" dirty="0" smtClean="0">
                <a:solidFill>
                  <a:schemeClr val="tx1"/>
                </a:solidFill>
                <a:latin typeface="Calibri" panose="020F0502020204030204" pitchFamily="34" charset="0"/>
                <a:cs typeface="Calibri" panose="020F0502020204030204" pitchFamily="34" charset="0"/>
              </a:rPr>
              <a:t> offers support in the fields of research, design, prototyping and education</a:t>
            </a:r>
          </a:p>
          <a:p>
            <a:pPr>
              <a:spcBef>
                <a:spcPct val="0"/>
              </a:spcBef>
              <a:buFont typeface="Arial" panose="020B0604020202020204" pitchFamily="34" charset="0"/>
              <a:buChar char="•"/>
              <a:defRPr/>
            </a:pPr>
            <a:r>
              <a:rPr lang="en-GB" sz="2800" b="1" dirty="0">
                <a:solidFill>
                  <a:schemeClr val="tx1"/>
                </a:solidFill>
                <a:latin typeface="Calibri" panose="020F0502020204030204" pitchFamily="34" charset="0"/>
                <a:cs typeface="Calibri" panose="020F0502020204030204" pitchFamily="34" charset="0"/>
              </a:rPr>
              <a:t>Department of Business Development and Investments</a:t>
            </a:r>
            <a:r>
              <a:rPr lang="lv-LV" sz="2800" dirty="0">
                <a:solidFill>
                  <a:schemeClr val="tx1"/>
                </a:solidFill>
                <a:latin typeface="Calibri" panose="020F0502020204030204" pitchFamily="34" charset="0"/>
                <a:cs typeface="Calibri" panose="020F0502020204030204" pitchFamily="34" charset="0"/>
              </a:rPr>
              <a:t>- </a:t>
            </a:r>
            <a:r>
              <a:rPr lang="en-GB" sz="2800" dirty="0">
                <a:solidFill>
                  <a:schemeClr val="tx1"/>
                </a:solidFill>
                <a:latin typeface="Calibri" panose="020F0502020204030204" pitchFamily="34" charset="0"/>
                <a:cs typeface="Calibri" panose="020F0502020204030204" pitchFamily="34" charset="0"/>
              </a:rPr>
              <a:t>establish and sustain long-term relationships with business and social partners, increase the number of contracts</a:t>
            </a:r>
            <a:r>
              <a:rPr lang="lv-LV" sz="2800" dirty="0">
                <a:solidFill>
                  <a:schemeClr val="tx1"/>
                </a:solidFill>
                <a:latin typeface="Calibri" panose="020F0502020204030204" pitchFamily="34" charset="0"/>
                <a:cs typeface="Calibri" panose="020F0502020204030204" pitchFamily="34" charset="0"/>
              </a:rPr>
              <a:t> </a:t>
            </a:r>
            <a:r>
              <a:rPr lang="lv-LV" sz="2800" dirty="0" err="1">
                <a:solidFill>
                  <a:schemeClr val="tx1"/>
                </a:solidFill>
                <a:latin typeface="Calibri" panose="020F0502020204030204" pitchFamily="34" charset="0"/>
                <a:cs typeface="Calibri" panose="020F0502020204030204" pitchFamily="34" charset="0"/>
              </a:rPr>
              <a:t>and</a:t>
            </a:r>
            <a:r>
              <a:rPr lang="lv-LV" sz="2800" dirty="0">
                <a:solidFill>
                  <a:schemeClr val="tx1"/>
                </a:solidFill>
                <a:latin typeface="Calibri" panose="020F0502020204030204" pitchFamily="34" charset="0"/>
                <a:cs typeface="Calibri" panose="020F0502020204030204" pitchFamily="34" charset="0"/>
              </a:rPr>
              <a:t> </a:t>
            </a:r>
            <a:r>
              <a:rPr lang="en-GB" sz="2800" dirty="0">
                <a:solidFill>
                  <a:schemeClr val="tx1"/>
                </a:solidFill>
                <a:latin typeface="Calibri" panose="020F0502020204030204" pitchFamily="34" charset="0"/>
                <a:cs typeface="Calibri" panose="020F0502020204030204" pitchFamily="34" charset="0"/>
              </a:rPr>
              <a:t>attract investments</a:t>
            </a:r>
            <a:endParaRPr lang="lv-LV" sz="2800" dirty="0">
              <a:solidFill>
                <a:schemeClr val="tx1"/>
              </a:solidFill>
              <a:latin typeface="Calibri" panose="020F0502020204030204" pitchFamily="34" charset="0"/>
              <a:cs typeface="Calibri" panose="020F0502020204030204" pitchFamily="34" charset="0"/>
            </a:endParaRPr>
          </a:p>
          <a:p>
            <a:pPr>
              <a:spcBef>
                <a:spcPct val="0"/>
              </a:spcBef>
              <a:buFont typeface="Arial" panose="020B0604020202020204" pitchFamily="34" charset="0"/>
              <a:buChar char="•"/>
              <a:defRPr/>
            </a:pPr>
            <a:r>
              <a:rPr lang="en-GB" sz="2800" b="1" dirty="0" smtClean="0">
                <a:solidFill>
                  <a:schemeClr val="tx1"/>
                </a:solidFill>
                <a:latin typeface="Calibri" panose="020F0502020204030204" pitchFamily="34" charset="0"/>
                <a:cs typeface="Calibri" panose="020F0502020204030204" pitchFamily="34" charset="0"/>
              </a:rPr>
              <a:t>Business incubators</a:t>
            </a:r>
            <a:r>
              <a:rPr lang="en-GB" sz="2800" dirty="0" smtClean="0">
                <a:solidFill>
                  <a:schemeClr val="tx1"/>
                </a:solidFill>
                <a:latin typeface="Calibri" panose="020F0502020204030204" pitchFamily="34" charset="0"/>
                <a:cs typeface="Calibri" panose="020F0502020204030204" pitchFamily="34" charset="0"/>
              </a:rPr>
              <a:t>: student business incubator in Cēsis,</a:t>
            </a:r>
            <a:r>
              <a:rPr lang="lv-LV" sz="2800" dirty="0" smtClean="0">
                <a:solidFill>
                  <a:schemeClr val="tx1"/>
                </a:solidFill>
                <a:latin typeface="Calibri" panose="020F0502020204030204" pitchFamily="34" charset="0"/>
                <a:cs typeface="Calibri" panose="020F0502020204030204" pitchFamily="34" charset="0"/>
              </a:rPr>
              <a:t> </a:t>
            </a:r>
            <a:r>
              <a:rPr lang="lv-LV" sz="2800" dirty="0" err="1" smtClean="0">
                <a:solidFill>
                  <a:schemeClr val="tx1"/>
                </a:solidFill>
                <a:latin typeface="Calibri" panose="020F0502020204030204" pitchFamily="34" charset="0"/>
                <a:cs typeface="Calibri" panose="020F0502020204030204" pitchFamily="34" charset="0"/>
              </a:rPr>
              <a:t>IdeaLab</a:t>
            </a:r>
            <a:r>
              <a:rPr lang="lv-LV" sz="2800" dirty="0" smtClean="0">
                <a:solidFill>
                  <a:schemeClr val="tx1"/>
                </a:solidFill>
                <a:latin typeface="Calibri" panose="020F0502020204030204" pitchFamily="34" charset="0"/>
                <a:cs typeface="Calibri" panose="020F0502020204030204" pitchFamily="34" charset="0"/>
              </a:rPr>
              <a:t>,</a:t>
            </a:r>
            <a:r>
              <a:rPr lang="en-GB" sz="2800" dirty="0" smtClean="0">
                <a:solidFill>
                  <a:schemeClr val="tx1"/>
                </a:solidFill>
                <a:latin typeface="Calibri" panose="020F0502020204030204" pitchFamily="34" charset="0"/>
                <a:cs typeface="Calibri" panose="020F0502020204030204" pitchFamily="34" charset="0"/>
              </a:rPr>
              <a:t> and other.</a:t>
            </a:r>
          </a:p>
          <a:p>
            <a:endParaRPr lang="en-GB" dirty="0"/>
          </a:p>
        </p:txBody>
      </p:sp>
      <p:sp>
        <p:nvSpPr>
          <p:cNvPr id="3" name="Title 2"/>
          <p:cNvSpPr>
            <a:spLocks noGrp="1"/>
          </p:cNvSpPr>
          <p:nvPr>
            <p:ph type="title"/>
          </p:nvPr>
        </p:nvSpPr>
        <p:spPr/>
        <p:txBody>
          <a:bodyPr/>
          <a:lstStyle/>
          <a:p>
            <a:r>
              <a:rPr lang="lv-LV" sz="3200" b="0" dirty="0" smtClean="0">
                <a:latin typeface="Calibri" panose="020F0502020204030204" pitchFamily="34" charset="0"/>
              </a:rPr>
              <a:t>V</a:t>
            </a:r>
            <a:r>
              <a:rPr lang="en-GB" sz="3200" b="0" dirty="0" err="1" smtClean="0">
                <a:latin typeface="Calibri" panose="020F0502020204030204" pitchFamily="34" charset="0"/>
              </a:rPr>
              <a:t>alorisation</a:t>
            </a:r>
            <a:endParaRPr lang="en-GB" sz="3200" b="0" dirty="0">
              <a:latin typeface="Calibri" panose="020F0502020204030204" pitchFamily="34" charset="0"/>
            </a:endParaRPr>
          </a:p>
        </p:txBody>
      </p:sp>
      <p:sp>
        <p:nvSpPr>
          <p:cNvPr id="4" name="Slide Number Placeholder 3"/>
          <p:cNvSpPr>
            <a:spLocks noGrp="1"/>
          </p:cNvSpPr>
          <p:nvPr>
            <p:ph type="sldNum" sz="quarter" idx="4"/>
          </p:nvPr>
        </p:nvSpPr>
        <p:spPr/>
        <p:txBody>
          <a:bodyPr/>
          <a:lstStyle/>
          <a:p>
            <a:r>
              <a:rPr lang="lv-LV" smtClean="0"/>
              <a:t>Riga Technical University</a:t>
            </a:r>
            <a:endParaRPr lang="en-US" dirty="0"/>
          </a:p>
        </p:txBody>
      </p:sp>
    </p:spTree>
    <p:extLst>
      <p:ext uri="{BB962C8B-B14F-4D97-AF65-F5344CB8AC3E}">
        <p14:creationId xmlns:p14="http://schemas.microsoft.com/office/powerpoint/2010/main" val="4270085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453931"/>
            <a:ext cx="10972800" cy="4494195"/>
          </a:xfrm>
        </p:spPr>
        <p:txBody>
          <a:bodyPr>
            <a:noAutofit/>
          </a:bodyPr>
          <a:lstStyle/>
          <a:p>
            <a:pPr marL="0" indent="0">
              <a:spcBef>
                <a:spcPct val="0"/>
              </a:spcBef>
              <a:buNone/>
              <a:defRPr/>
            </a:pPr>
            <a:r>
              <a:rPr lang="en-GB" sz="2400" dirty="0" smtClean="0">
                <a:solidFill>
                  <a:schemeClr val="tx1"/>
                </a:solidFill>
                <a:latin typeface="Calibri" panose="020F0502020204030204" pitchFamily="34" charset="0"/>
                <a:cs typeface="Calibri" panose="020F0502020204030204" pitchFamily="34" charset="0"/>
              </a:rPr>
              <a:t>The </a:t>
            </a:r>
            <a:r>
              <a:rPr lang="en-GB" sz="2400" dirty="0">
                <a:solidFill>
                  <a:schemeClr val="tx1"/>
                </a:solidFill>
                <a:latin typeface="Calibri" panose="020F0502020204030204" pitchFamily="34" charset="0"/>
                <a:cs typeface="Calibri" panose="020F0502020204030204" pitchFamily="34" charset="0"/>
              </a:rPr>
              <a:t>main purpose of the </a:t>
            </a:r>
            <a:r>
              <a:rPr lang="en-GB" sz="2400" dirty="0" smtClean="0">
                <a:solidFill>
                  <a:schemeClr val="tx1"/>
                </a:solidFill>
                <a:latin typeface="Calibri" panose="020F0502020204030204" pitchFamily="34" charset="0"/>
                <a:cs typeface="Calibri" panose="020F0502020204030204" pitchFamily="34" charset="0"/>
              </a:rPr>
              <a:t>ITTC is </a:t>
            </a:r>
            <a:r>
              <a:rPr lang="en-GB" sz="2400" dirty="0">
                <a:solidFill>
                  <a:schemeClr val="tx1"/>
                </a:solidFill>
                <a:latin typeface="Calibri" panose="020F0502020204030204" pitchFamily="34" charset="0"/>
                <a:cs typeface="Calibri" panose="020F0502020204030204" pitchFamily="34" charset="0"/>
              </a:rPr>
              <a:t>to promote the development and growth of RTU in the field of innovation and technology transfer, as well as to enhance the recognition and competitiveness of intellectual potential, to encourage the formation of environment that is positive and open to new </a:t>
            </a:r>
            <a:r>
              <a:rPr lang="en-GB" sz="2400" dirty="0" smtClean="0">
                <a:solidFill>
                  <a:schemeClr val="tx1"/>
                </a:solidFill>
                <a:latin typeface="Calibri" panose="020F0502020204030204" pitchFamily="34" charset="0"/>
                <a:cs typeface="Calibri" panose="020F0502020204030204" pitchFamily="34" charset="0"/>
              </a:rPr>
              <a:t>technologies</a:t>
            </a:r>
            <a:endParaRPr lang="lv-LV" sz="2400" dirty="0" smtClean="0">
              <a:solidFill>
                <a:schemeClr val="tx1"/>
              </a:solidFill>
              <a:latin typeface="Calibri" panose="020F0502020204030204" pitchFamily="34" charset="0"/>
              <a:cs typeface="Calibri" panose="020F0502020204030204" pitchFamily="34" charset="0"/>
            </a:endParaRPr>
          </a:p>
          <a:p>
            <a:pPr marL="0" indent="0">
              <a:spcBef>
                <a:spcPct val="0"/>
              </a:spcBef>
              <a:buNone/>
              <a:defRPr/>
            </a:pPr>
            <a:endParaRPr lang="lv-LV" sz="2400" dirty="0" smtClean="0">
              <a:latin typeface="Calibri" panose="020F0502020204030204" pitchFamily="34" charset="0"/>
              <a:cs typeface="Calibri" panose="020F0502020204030204" pitchFamily="34" charset="0"/>
            </a:endParaRPr>
          </a:p>
          <a:p>
            <a:pPr marL="0" indent="0">
              <a:spcBef>
                <a:spcPct val="0"/>
              </a:spcBef>
              <a:buNone/>
              <a:defRPr/>
            </a:pPr>
            <a:r>
              <a:rPr lang="en-GB" sz="2400" dirty="0">
                <a:solidFill>
                  <a:schemeClr val="tx1"/>
                </a:solidFill>
                <a:latin typeface="Calibri" panose="020F0502020204030204" pitchFamily="34" charset="0"/>
                <a:cs typeface="Calibri" panose="020F0502020204030204" pitchFamily="34" charset="0"/>
              </a:rPr>
              <a:t>The main </a:t>
            </a:r>
            <a:r>
              <a:rPr lang="en-GB" sz="2400" dirty="0" smtClean="0">
                <a:solidFill>
                  <a:schemeClr val="tx1"/>
                </a:solidFill>
                <a:latin typeface="Calibri" panose="020F0502020204030204" pitchFamily="34" charset="0"/>
                <a:cs typeface="Calibri" panose="020F0502020204030204" pitchFamily="34" charset="0"/>
              </a:rPr>
              <a:t>activities</a:t>
            </a:r>
            <a:r>
              <a:rPr lang="lv-LV" sz="2400" dirty="0" smtClean="0">
                <a:solidFill>
                  <a:schemeClr val="tx1"/>
                </a:solidFill>
                <a:latin typeface="Calibri" panose="020F0502020204030204" pitchFamily="34" charset="0"/>
                <a:cs typeface="Calibri" panose="020F0502020204030204" pitchFamily="34" charset="0"/>
              </a:rPr>
              <a:t>:</a:t>
            </a:r>
          </a:p>
          <a:p>
            <a:pPr marL="0" indent="0">
              <a:spcBef>
                <a:spcPct val="0"/>
              </a:spcBef>
              <a:buNone/>
              <a:defRPr/>
            </a:pPr>
            <a:endParaRPr lang="lv-LV" sz="2400" dirty="0" smtClean="0">
              <a:solidFill>
                <a:schemeClr val="tx1"/>
              </a:solidFill>
              <a:latin typeface="Calibri" panose="020F0502020204030204" pitchFamily="34" charset="0"/>
              <a:cs typeface="Calibri" panose="020F0502020204030204" pitchFamily="34" charset="0"/>
            </a:endParaRPr>
          </a:p>
          <a:p>
            <a:pPr>
              <a:spcBef>
                <a:spcPct val="0"/>
              </a:spcBef>
              <a:buFont typeface="Arial" panose="020B0604020202020204" pitchFamily="34" charset="0"/>
              <a:buChar char="•"/>
              <a:defRPr/>
            </a:pPr>
            <a:r>
              <a:rPr lang="lv-LV" sz="2400" dirty="0" smtClean="0">
                <a:solidFill>
                  <a:schemeClr val="tx1"/>
                </a:solidFill>
                <a:latin typeface="Calibri" panose="020F0502020204030204" pitchFamily="34" charset="0"/>
                <a:cs typeface="Calibri" panose="020F0502020204030204" pitchFamily="34" charset="0"/>
              </a:rPr>
              <a:t>I</a:t>
            </a:r>
            <a:r>
              <a:rPr lang="en-GB" sz="2400" dirty="0" smtClean="0">
                <a:solidFill>
                  <a:schemeClr val="tx1"/>
                </a:solidFill>
                <a:latin typeface="Calibri" panose="020F0502020204030204" pitchFamily="34" charset="0"/>
                <a:cs typeface="Calibri" panose="020F0502020204030204" pitchFamily="34" charset="0"/>
              </a:rPr>
              <a:t>intellectual </a:t>
            </a:r>
            <a:r>
              <a:rPr lang="en-GB" sz="2400" dirty="0">
                <a:solidFill>
                  <a:schemeClr val="tx1"/>
                </a:solidFill>
                <a:latin typeface="Calibri" panose="020F0502020204030204" pitchFamily="34" charset="0"/>
                <a:cs typeface="Calibri" panose="020F0502020204030204" pitchFamily="34" charset="0"/>
              </a:rPr>
              <a:t>property protection and development</a:t>
            </a:r>
            <a:endParaRPr lang="lv-LV" sz="2400" dirty="0">
              <a:solidFill>
                <a:schemeClr val="tx1"/>
              </a:solidFill>
              <a:latin typeface="Calibri" panose="020F0502020204030204" pitchFamily="34" charset="0"/>
              <a:cs typeface="Calibri" panose="020F0502020204030204" pitchFamily="34" charset="0"/>
            </a:endParaRPr>
          </a:p>
          <a:p>
            <a:pPr>
              <a:spcBef>
                <a:spcPct val="0"/>
              </a:spcBef>
              <a:buFont typeface="Arial" panose="020B0604020202020204" pitchFamily="34" charset="0"/>
              <a:buChar char="•"/>
              <a:defRPr/>
            </a:pPr>
            <a:r>
              <a:rPr lang="lv-LV" sz="2400" dirty="0" smtClean="0">
                <a:solidFill>
                  <a:schemeClr val="tx1"/>
                </a:solidFill>
                <a:latin typeface="Calibri" panose="020F0502020204030204" pitchFamily="34" charset="0"/>
                <a:cs typeface="Calibri" panose="020F0502020204030204" pitchFamily="34" charset="0"/>
              </a:rPr>
              <a:t>T</a:t>
            </a:r>
            <a:r>
              <a:rPr lang="en-GB" sz="2400" dirty="0" smtClean="0">
                <a:solidFill>
                  <a:schemeClr val="tx1"/>
                </a:solidFill>
                <a:latin typeface="Calibri" panose="020F0502020204030204" pitchFamily="34" charset="0"/>
                <a:cs typeface="Calibri" panose="020F0502020204030204" pitchFamily="34" charset="0"/>
              </a:rPr>
              <a:t>ichnology </a:t>
            </a:r>
            <a:r>
              <a:rPr lang="en-GB" sz="2400" dirty="0">
                <a:solidFill>
                  <a:schemeClr val="tx1"/>
                </a:solidFill>
                <a:latin typeface="Calibri" panose="020F0502020204030204" pitchFamily="34" charset="0"/>
                <a:cs typeface="Calibri" panose="020F0502020204030204" pitchFamily="34" charset="0"/>
              </a:rPr>
              <a:t>transfer process assurance</a:t>
            </a:r>
            <a:endParaRPr lang="lv-LV" sz="2400" dirty="0">
              <a:solidFill>
                <a:schemeClr val="tx1"/>
              </a:solidFill>
              <a:latin typeface="Calibri" panose="020F0502020204030204" pitchFamily="34" charset="0"/>
              <a:cs typeface="Calibri" panose="020F0502020204030204" pitchFamily="34" charset="0"/>
            </a:endParaRPr>
          </a:p>
          <a:p>
            <a:pPr>
              <a:spcBef>
                <a:spcPct val="0"/>
              </a:spcBef>
              <a:buFont typeface="Arial" panose="020B0604020202020204" pitchFamily="34" charset="0"/>
              <a:buChar char="•"/>
              <a:defRPr/>
            </a:pPr>
            <a:r>
              <a:rPr lang="en-GB" sz="2400" dirty="0" smtClean="0">
                <a:solidFill>
                  <a:schemeClr val="tx1"/>
                </a:solidFill>
                <a:latin typeface="Calibri" panose="020F0502020204030204" pitchFamily="34" charset="0"/>
                <a:cs typeface="Calibri" panose="020F0502020204030204" pitchFamily="34" charset="0"/>
              </a:rPr>
              <a:t>Cooperation </a:t>
            </a:r>
            <a:r>
              <a:rPr lang="en-GB" sz="2400" dirty="0">
                <a:solidFill>
                  <a:schemeClr val="tx1"/>
                </a:solidFill>
                <a:latin typeface="Calibri" panose="020F0502020204030204" pitchFamily="34" charset="0"/>
                <a:cs typeface="Calibri" panose="020F0502020204030204" pitchFamily="34" charset="0"/>
              </a:rPr>
              <a:t>with </a:t>
            </a:r>
            <a:r>
              <a:rPr lang="en-GB" sz="2400" dirty="0" smtClean="0">
                <a:solidFill>
                  <a:schemeClr val="tx1"/>
                </a:solidFill>
                <a:latin typeface="Calibri" panose="020F0502020204030204" pitchFamily="34" charset="0"/>
                <a:cs typeface="Calibri" panose="020F0502020204030204" pitchFamily="34" charset="0"/>
              </a:rPr>
              <a:t>Industry</a:t>
            </a:r>
            <a:endParaRPr lang="lv-LV" sz="2400" dirty="0" smtClean="0">
              <a:solidFill>
                <a:schemeClr val="tx1"/>
              </a:solidFill>
              <a:latin typeface="Calibri" panose="020F0502020204030204" pitchFamily="34" charset="0"/>
              <a:cs typeface="Calibri" panose="020F0502020204030204" pitchFamily="34" charset="0"/>
            </a:endParaRPr>
          </a:p>
          <a:p>
            <a:pPr>
              <a:spcBef>
                <a:spcPct val="0"/>
              </a:spcBef>
              <a:buFont typeface="Arial" panose="020B0604020202020204" pitchFamily="34" charset="0"/>
              <a:buChar char="•"/>
              <a:defRPr/>
            </a:pPr>
            <a:r>
              <a:rPr lang="lv-LV" sz="2400" dirty="0" smtClean="0">
                <a:solidFill>
                  <a:schemeClr val="tx1"/>
                </a:solidFill>
                <a:latin typeface="Calibri" panose="020F0502020204030204" pitchFamily="34" charset="0"/>
                <a:cs typeface="Calibri" panose="020F0502020204030204" pitchFamily="34" charset="0"/>
              </a:rPr>
              <a:t>O</a:t>
            </a:r>
            <a:r>
              <a:rPr lang="en-GB" sz="2400" dirty="0" smtClean="0">
                <a:solidFill>
                  <a:schemeClr val="tx1"/>
                </a:solidFill>
                <a:latin typeface="Calibri" panose="020F0502020204030204" pitchFamily="34" charset="0"/>
                <a:cs typeface="Calibri" panose="020F0502020204030204" pitchFamily="34" charset="0"/>
              </a:rPr>
              <a:t>organization </a:t>
            </a:r>
            <a:r>
              <a:rPr lang="en-GB" sz="2400" dirty="0">
                <a:solidFill>
                  <a:schemeClr val="tx1"/>
                </a:solidFill>
                <a:latin typeface="Calibri" panose="020F0502020204030204" pitchFamily="34" charset="0"/>
                <a:cs typeface="Calibri" panose="020F0502020204030204" pitchFamily="34" charset="0"/>
              </a:rPr>
              <a:t>of seminars and vis</a:t>
            </a:r>
            <a:r>
              <a:rPr lang="lv-LV" sz="2400" dirty="0" smtClean="0">
                <a:solidFill>
                  <a:schemeClr val="tx1"/>
                </a:solidFill>
                <a:latin typeface="Calibri" panose="020F0502020204030204" pitchFamily="34" charset="0"/>
                <a:cs typeface="Calibri" panose="020F0502020204030204" pitchFamily="34" charset="0"/>
              </a:rPr>
              <a:t>its</a:t>
            </a:r>
          </a:p>
          <a:p>
            <a:pPr>
              <a:spcBef>
                <a:spcPct val="0"/>
              </a:spcBef>
              <a:buFont typeface="Arial" panose="020B0604020202020204" pitchFamily="34" charset="0"/>
              <a:buChar char="•"/>
              <a:defRPr/>
            </a:pPr>
            <a:r>
              <a:rPr lang="lv-LV" sz="2400" dirty="0">
                <a:latin typeface="Calibri" panose="020F0502020204030204" pitchFamily="34" charset="0"/>
                <a:cs typeface="Calibri" panose="020F0502020204030204" pitchFamily="34" charset="0"/>
              </a:rPr>
              <a:t>www.inovacijas.rtu.lv</a:t>
            </a:r>
            <a:endParaRPr lang="lv-LV" sz="2400" dirty="0" smtClean="0">
              <a:solidFill>
                <a:schemeClr val="tx1"/>
              </a:solidFill>
              <a:latin typeface="Calibri" panose="020F0502020204030204" pitchFamily="34" charset="0"/>
              <a:cs typeface="Calibri" panose="020F0502020204030204" pitchFamily="34" charset="0"/>
            </a:endParaRPr>
          </a:p>
          <a:p>
            <a:pPr marL="0" indent="0">
              <a:spcBef>
                <a:spcPct val="0"/>
              </a:spcBef>
              <a:buNone/>
              <a:defRPr/>
            </a:pPr>
            <a:endParaRPr lang="lv-LV" sz="2800" dirty="0">
              <a:solidFill>
                <a:schemeClr val="tx1"/>
              </a:solidFill>
              <a:latin typeface="Calibri" panose="020F0502020204030204" pitchFamily="34" charset="0"/>
              <a:cs typeface="Calibri" panose="020F0502020204030204" pitchFamily="34" charset="0"/>
            </a:endParaRPr>
          </a:p>
          <a:p>
            <a:pPr>
              <a:spcBef>
                <a:spcPct val="0"/>
              </a:spcBef>
              <a:buFont typeface="Arial" panose="020B0604020202020204" pitchFamily="34" charset="0"/>
              <a:buChar char="•"/>
              <a:defRPr/>
            </a:pPr>
            <a:endParaRPr lang="en-GB" sz="2800" dirty="0">
              <a:solidFill>
                <a:schemeClr val="tx1"/>
              </a:solidFill>
              <a:latin typeface="Calibri" panose="020F0502020204030204" pitchFamily="34" charset="0"/>
              <a:cs typeface="Calibri" panose="020F0502020204030204" pitchFamily="34" charset="0"/>
            </a:endParaRPr>
          </a:p>
        </p:txBody>
      </p:sp>
      <p:sp>
        <p:nvSpPr>
          <p:cNvPr id="7" name="Title 6"/>
          <p:cNvSpPr>
            <a:spLocks noGrp="1"/>
          </p:cNvSpPr>
          <p:nvPr>
            <p:ph type="title"/>
          </p:nvPr>
        </p:nvSpPr>
        <p:spPr>
          <a:xfrm>
            <a:off x="609600" y="363965"/>
            <a:ext cx="10972800" cy="967530"/>
          </a:xfrm>
        </p:spPr>
        <p:txBody>
          <a:bodyPr/>
          <a:lstStyle/>
          <a:p>
            <a:pPr algn="ctr"/>
            <a:r>
              <a:rPr lang="en-GB" sz="3200" b="0" dirty="0">
                <a:latin typeface="Calibri" panose="020F0502020204030204" pitchFamily="34" charset="0"/>
                <a:cs typeface="Calibri" panose="020F0502020204030204" pitchFamily="34" charset="0"/>
              </a:rPr>
              <a:t>Innovation and Technology Transfer </a:t>
            </a:r>
            <a:r>
              <a:rPr lang="en-GB" sz="3200" b="0" dirty="0" smtClean="0">
                <a:latin typeface="Calibri" panose="020F0502020204030204" pitchFamily="34" charset="0"/>
                <a:cs typeface="Calibri" panose="020F0502020204030204" pitchFamily="34" charset="0"/>
              </a:rPr>
              <a:t>Centre </a:t>
            </a:r>
            <a:r>
              <a:rPr lang="en-GB" sz="3200" b="0" dirty="0">
                <a:latin typeface="Calibri" panose="020F0502020204030204" pitchFamily="34" charset="0"/>
                <a:cs typeface="Calibri" panose="020F0502020204030204" pitchFamily="34" charset="0"/>
              </a:rPr>
              <a:t>(ITTC</a:t>
            </a:r>
            <a:r>
              <a:rPr lang="en-GB" sz="3200" b="0" dirty="0" smtClean="0">
                <a:latin typeface="Calibri" panose="020F0502020204030204" pitchFamily="34" charset="0"/>
                <a:cs typeface="Calibri" panose="020F0502020204030204" pitchFamily="34" charset="0"/>
              </a:rPr>
              <a:t>)</a:t>
            </a:r>
            <a:r>
              <a:rPr lang="en-GB" sz="3600" dirty="0">
                <a:latin typeface="Calibri" panose="020F0502020204030204" pitchFamily="34" charset="0"/>
                <a:cs typeface="Calibri" panose="020F0502020204030204" pitchFamily="34" charset="0"/>
              </a:rPr>
              <a:t/>
            </a:r>
            <a:br>
              <a:rPr lang="en-GB" sz="3600" dirty="0">
                <a:latin typeface="Calibri" panose="020F0502020204030204" pitchFamily="34" charset="0"/>
                <a:cs typeface="Calibri" panose="020F0502020204030204" pitchFamily="34" charset="0"/>
              </a:rPr>
            </a:br>
            <a:endParaRPr lang="en-GB" sz="3600" b="0" dirty="0">
              <a:solidFill>
                <a:srgbClr val="005551"/>
              </a:solidFill>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4"/>
          </p:nvPr>
        </p:nvSpPr>
        <p:spPr/>
        <p:txBody>
          <a:bodyPr/>
          <a:lstStyle/>
          <a:p>
            <a:r>
              <a:rPr lang="lv-LV" smtClean="0"/>
              <a:t>Riga Technical University</a:t>
            </a:r>
            <a:endParaRPr lang="en-US" dirty="0"/>
          </a:p>
        </p:txBody>
      </p:sp>
    </p:spTree>
    <p:extLst>
      <p:ext uri="{BB962C8B-B14F-4D97-AF65-F5344CB8AC3E}">
        <p14:creationId xmlns:p14="http://schemas.microsoft.com/office/powerpoint/2010/main" val="3156273846"/>
      </p:ext>
    </p:extLst>
  </p:cSld>
  <p:clrMapOvr>
    <a:masterClrMapping/>
  </p:clrMapOvr>
  <p:timing>
    <p:tnLst>
      <p:par>
        <p:cTn id="1" dur="indefinite" restart="never" nodeType="tmRoot"/>
      </p:par>
    </p:tnLst>
  </p:timing>
</p:sld>
</file>

<file path=ppt/theme/theme1.xml><?xml version="1.0" encoding="utf-8"?>
<a:theme xmlns:a="http://schemas.openxmlformats.org/drawingml/2006/main" name="L_Ekspresis_PPT_pamatne">
  <a:themeElements>
    <a:clrScheme name="Custom 6">
      <a:dk1>
        <a:srgbClr val="005551"/>
      </a:dk1>
      <a:lt1>
        <a:srgbClr val="FFFFFF"/>
      </a:lt1>
      <a:dk2>
        <a:srgbClr val="005551"/>
      </a:dk2>
      <a:lt2>
        <a:srgbClr val="FFFFFF"/>
      </a:lt2>
      <a:accent1>
        <a:srgbClr val="005551"/>
      </a:accent1>
      <a:accent2>
        <a:srgbClr val="BDCF3C"/>
      </a:accent2>
      <a:accent3>
        <a:srgbClr val="B72E91"/>
      </a:accent3>
      <a:accent4>
        <a:srgbClr val="27C4A6"/>
      </a:accent4>
      <a:accent5>
        <a:srgbClr val="FFC832"/>
      </a:accent5>
      <a:accent6>
        <a:srgbClr val="00B9F1"/>
      </a:accent6>
      <a:hlink>
        <a:srgbClr val="8B5BA4"/>
      </a:hlink>
      <a:folHlink>
        <a:srgbClr val="BFBFB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L_Ekspresis_PPT_pamatne.potx</Template>
  <TotalTime>9090</TotalTime>
  <Words>1762</Words>
  <Application>Microsoft Office PowerPoint</Application>
  <PresentationFormat>Widescreen</PresentationFormat>
  <Paragraphs>299</Paragraphs>
  <Slides>26</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ＭＳ Ｐゴシック</vt:lpstr>
      <vt:lpstr>ＭＳ Ｐゴシック</vt:lpstr>
      <vt:lpstr>Arial</vt:lpstr>
      <vt:lpstr>Calibri</vt:lpstr>
      <vt:lpstr>Georgia</vt:lpstr>
      <vt:lpstr>Myriad Pro</vt:lpstr>
      <vt:lpstr>Symbol</vt:lpstr>
      <vt:lpstr>Times New Roman</vt:lpstr>
      <vt:lpstr>Verdana</vt:lpstr>
      <vt:lpstr>Wingdings</vt:lpstr>
      <vt:lpstr>Wingdings 3</vt:lpstr>
      <vt:lpstr>L_Ekspresis_PPT_pamatne</vt:lpstr>
      <vt:lpstr>PowerPoint Presentation</vt:lpstr>
      <vt:lpstr>RTU - Latvian Centre of Engineering Science </vt:lpstr>
      <vt:lpstr>9 faculties</vt:lpstr>
      <vt:lpstr>PowerPoint Presentation</vt:lpstr>
      <vt:lpstr>Research platforms </vt:lpstr>
      <vt:lpstr>Research directions of the platform  «Energy and Environment» at RTU </vt:lpstr>
      <vt:lpstr>Environmental methods for circular economy from RTU perspective </vt:lpstr>
      <vt:lpstr>Valorisation</vt:lpstr>
      <vt:lpstr>Innovation and Technology Transfer Centre (ITTC) </vt:lpstr>
      <vt:lpstr>IP portfolio</vt:lpstr>
      <vt:lpstr>PowerPoint Presentation</vt:lpstr>
      <vt:lpstr>Technology Transfer Program</vt:lpstr>
      <vt:lpstr>Faculty of Materials Science and Applied Chemistry </vt:lpstr>
      <vt:lpstr>     02000-3.2.-e/3, 10/05/2018           01.01.2018.-30.03.2020.</vt:lpstr>
      <vt:lpstr>Phosphorous as a Critical Raw Material - Environmental Concerns</vt:lpstr>
      <vt:lpstr>Strategic InPhos objectives :</vt:lpstr>
      <vt:lpstr> Wastewater as a phosphorus source</vt:lpstr>
      <vt:lpstr>Dissemision activities</vt:lpstr>
      <vt:lpstr>On going project Circular Economy Innovative Skills  in the Textile sector (ECO TEX)                             </vt:lpstr>
      <vt:lpstr>Faculty of Materials Science and Applied Chemistry </vt:lpstr>
      <vt:lpstr>The research covering the specific scientific disciplines in the area of  Institute of General Chemical Engineering   </vt:lpstr>
      <vt:lpstr>Rational use of Raw materials - Clays  </vt:lpstr>
      <vt:lpstr>Calcium phosphates and their diversity </vt:lpstr>
      <vt:lpstr>PowerPoint Presentation</vt:lpstr>
      <vt:lpstr>Circular economy /rational use of raw materials- a vision   Industries communication and colaboration with higher education institutions - a very necessary stage for sustainable use of raw materials and circular economy : </vt:lpstr>
      <vt:lpstr>Paldies !</vt:lpstr>
    </vt:vector>
  </TitlesOfParts>
  <Company>ESM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JZ</dc:creator>
  <cp:lastModifiedBy>dk</cp:lastModifiedBy>
  <cp:revision>405</cp:revision>
  <dcterms:created xsi:type="dcterms:W3CDTF">2015-01-14T08:45:22Z</dcterms:created>
  <dcterms:modified xsi:type="dcterms:W3CDTF">2019-03-09T17:34:18Z</dcterms:modified>
</cp:coreProperties>
</file>